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66" r:id="rId2"/>
    <p:sldId id="256" r:id="rId3"/>
    <p:sldId id="257" r:id="rId4"/>
    <p:sldId id="258" r:id="rId5"/>
    <p:sldId id="259" r:id="rId6"/>
    <p:sldId id="260" r:id="rId7"/>
    <p:sldId id="348" r:id="rId8"/>
    <p:sldId id="350" r:id="rId9"/>
    <p:sldId id="262" r:id="rId10"/>
    <p:sldId id="320" r:id="rId11"/>
    <p:sldId id="322" r:id="rId12"/>
    <p:sldId id="321" r:id="rId13"/>
    <p:sldId id="325" r:id="rId14"/>
    <p:sldId id="329" r:id="rId15"/>
    <p:sldId id="346" r:id="rId16"/>
    <p:sldId id="349" r:id="rId17"/>
    <p:sldId id="31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5D9F1"/>
    <a:srgbClr val="372D48"/>
    <a:srgbClr val="19142F"/>
    <a:srgbClr val="312C46"/>
    <a:srgbClr val="312C4B"/>
    <a:srgbClr val="352A45"/>
    <a:srgbClr val="E33E32"/>
    <a:srgbClr val="EB4334"/>
    <a:srgbClr val="041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728" autoAdjust="0"/>
  </p:normalViewPr>
  <p:slideViewPr>
    <p:cSldViewPr snapToGrid="0">
      <p:cViewPr varScale="1">
        <p:scale>
          <a:sx n="50" d="100"/>
          <a:sy n="50" d="100"/>
        </p:scale>
        <p:origin x="1284" y="40"/>
      </p:cViewPr>
      <p:guideLst>
        <p:guide orient="horz" pos="2160"/>
        <p:guide pos="3840"/>
      </p:guideLst>
    </p:cSldViewPr>
  </p:slideViewPr>
  <p:notesTextViewPr>
    <p:cViewPr>
      <p:scale>
        <a:sx n="1" d="1"/>
        <a:sy n="1" d="1"/>
      </p:scale>
      <p:origin x="0" y="0"/>
    </p:cViewPr>
  </p:notesTextViewPr>
  <p:sorterViewPr>
    <p:cViewPr>
      <p:scale>
        <a:sx n="100" d="100"/>
        <a:sy n="100" d="100"/>
      </p:scale>
      <p:origin x="0" y="-32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th Gachaga" userId="da42dfd3f663db87" providerId="LiveId" clId="{7B6281AB-6B5F-4D17-BA45-98C96A16786F}"/>
    <pc:docChg chg="undo custSel modSld">
      <pc:chgData name="Kenneth Gachaga" userId="da42dfd3f663db87" providerId="LiveId" clId="{7B6281AB-6B5F-4D17-BA45-98C96A16786F}" dt="2025-09-19T08:29:44.787" v="3" actId="20577"/>
      <pc:docMkLst>
        <pc:docMk/>
      </pc:docMkLst>
      <pc:sldChg chg="modSp mod">
        <pc:chgData name="Kenneth Gachaga" userId="da42dfd3f663db87" providerId="LiveId" clId="{7B6281AB-6B5F-4D17-BA45-98C96A16786F}" dt="2025-09-19T08:29:44.787" v="3" actId="20577"/>
        <pc:sldMkLst>
          <pc:docMk/>
          <pc:sldMk cId="1633272215" sldId="266"/>
        </pc:sldMkLst>
        <pc:spChg chg="mod">
          <ac:chgData name="Kenneth Gachaga" userId="da42dfd3f663db87" providerId="LiveId" clId="{7B6281AB-6B5F-4D17-BA45-98C96A16786F}" dt="2025-09-19T08:29:44.787" v="3" actId="20577"/>
          <ac:spMkLst>
            <pc:docMk/>
            <pc:sldMk cId="1633272215" sldId="266"/>
            <ac:spMk id="3" creationId="{00000000-0000-0000-0000-000000000000}"/>
          </ac:spMkLst>
        </pc:spChg>
        <pc:picChg chg="mod">
          <ac:chgData name="Kenneth Gachaga" userId="da42dfd3f663db87" providerId="LiveId" clId="{7B6281AB-6B5F-4D17-BA45-98C96A16786F}" dt="2025-09-19T08:29:44.490" v="2" actId="14100"/>
          <ac:picMkLst>
            <pc:docMk/>
            <pc:sldMk cId="1633272215" sldId="266"/>
            <ac:picMk id="6" creationId="{D9F59E2C-34EB-F830-F67A-1D5A683D0B1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A1ACC-1C4E-40BF-88F0-7A55D139B86F}" type="doc">
      <dgm:prSet loTypeId="urn:microsoft.com/office/officeart/2005/8/layout/process1" loCatId="process" qsTypeId="urn:microsoft.com/office/officeart/2005/8/quickstyle/simple1" qsCatId="simple" csTypeId="urn:microsoft.com/office/officeart/2005/8/colors/accent1_2" csCatId="accent1" phldr="1"/>
      <dgm:spPr/>
    </dgm:pt>
    <dgm:pt modelId="{02039CCE-28B0-40AA-A5B1-8A0709FF7BE0}">
      <dgm:prSet phldrT="[Text]" custT="1"/>
      <dgm:spPr/>
      <dgm:t>
        <a:bodyPr/>
        <a:lstStyle/>
        <a:p>
          <a:r>
            <a:rPr lang="en-US" sz="1400" dirty="0"/>
            <a:t>Kenya Inflation</a:t>
          </a:r>
        </a:p>
        <a:p>
          <a:r>
            <a:rPr lang="en-US" sz="1400" dirty="0"/>
            <a:t>4.50%</a:t>
          </a:r>
          <a:r>
            <a:rPr lang="en-US" sz="1400" b="0" i="0" dirty="0"/>
            <a:t>↑</a:t>
          </a:r>
          <a:endParaRPr lang="en-US" sz="1400" dirty="0"/>
        </a:p>
      </dgm:t>
    </dgm:pt>
    <dgm:pt modelId="{CABDC31F-8584-4F00-8671-14660543B2C9}" type="parTrans" cxnId="{167A251D-B22A-406D-B73F-581BBAEE45F1}">
      <dgm:prSet/>
      <dgm:spPr/>
      <dgm:t>
        <a:bodyPr/>
        <a:lstStyle/>
        <a:p>
          <a:endParaRPr lang="en-US" sz="1400"/>
        </a:p>
      </dgm:t>
    </dgm:pt>
    <dgm:pt modelId="{2B82219F-34BA-4FF0-8282-DF40A4B4FE5A}" type="sibTrans" cxnId="{167A251D-B22A-406D-B73F-581BBAEE45F1}">
      <dgm:prSet custT="1"/>
      <dgm:spPr/>
      <dgm:t>
        <a:bodyPr/>
        <a:lstStyle/>
        <a:p>
          <a:endParaRPr lang="en-US" sz="1400"/>
        </a:p>
      </dgm:t>
    </dgm:pt>
    <dgm:pt modelId="{BE6B5C95-CD0E-4D01-85E8-6524DB5E7279}">
      <dgm:prSet phldrT="[Text]" custT="1"/>
      <dgm:spPr/>
      <dgm:t>
        <a:bodyPr/>
        <a:lstStyle/>
        <a:p>
          <a:r>
            <a:rPr lang="en-US" sz="1400" dirty="0"/>
            <a:t>Uganda Inflation</a:t>
          </a:r>
        </a:p>
        <a:p>
          <a:r>
            <a:rPr lang="en-US" sz="1400" dirty="0"/>
            <a:t>3.80%</a:t>
          </a:r>
          <a:r>
            <a:rPr lang="en-US" sz="1400" b="0" i="0" dirty="0"/>
            <a:t>↑↓</a:t>
          </a:r>
          <a:endParaRPr lang="en-US" sz="1400" dirty="0"/>
        </a:p>
      </dgm:t>
    </dgm:pt>
    <dgm:pt modelId="{D0001499-418D-44C8-94BD-7B827153E599}" type="parTrans" cxnId="{FDCB2EC5-8829-43A0-A6B7-2AC012A99F0C}">
      <dgm:prSet/>
      <dgm:spPr/>
      <dgm:t>
        <a:bodyPr/>
        <a:lstStyle/>
        <a:p>
          <a:endParaRPr lang="en-US" sz="1400"/>
        </a:p>
      </dgm:t>
    </dgm:pt>
    <dgm:pt modelId="{2AEFB071-1444-4D01-ADBB-86C331BC63BA}" type="sibTrans" cxnId="{FDCB2EC5-8829-43A0-A6B7-2AC012A99F0C}">
      <dgm:prSet custT="1"/>
      <dgm:spPr/>
      <dgm:t>
        <a:bodyPr/>
        <a:lstStyle/>
        <a:p>
          <a:endParaRPr lang="en-US" sz="1400"/>
        </a:p>
      </dgm:t>
    </dgm:pt>
    <dgm:pt modelId="{134FB0FE-3A74-497E-A923-F10CF47F887A}">
      <dgm:prSet phldrT="[Text]" custT="1"/>
      <dgm:spPr/>
      <dgm:t>
        <a:bodyPr/>
        <a:lstStyle/>
        <a:p>
          <a:r>
            <a:rPr lang="en-US" sz="1400" dirty="0"/>
            <a:t>Tanzania Inflation</a:t>
          </a:r>
        </a:p>
        <a:p>
          <a:r>
            <a:rPr lang="en-US" sz="1400" dirty="0"/>
            <a:t>3.30%</a:t>
          </a:r>
          <a:r>
            <a:rPr lang="en-US" sz="1400" b="0" i="0" dirty="0"/>
            <a:t>↑↓</a:t>
          </a:r>
          <a:endParaRPr lang="en-US" sz="1400" dirty="0"/>
        </a:p>
      </dgm:t>
    </dgm:pt>
    <dgm:pt modelId="{49CDDC57-1FEB-4D3E-88CA-236B8B9AFBA3}" type="parTrans" cxnId="{078A9404-CD2A-4502-AD0B-FD8B95FFB6A5}">
      <dgm:prSet/>
      <dgm:spPr/>
      <dgm:t>
        <a:bodyPr/>
        <a:lstStyle/>
        <a:p>
          <a:endParaRPr lang="en-US" sz="1400"/>
        </a:p>
      </dgm:t>
    </dgm:pt>
    <dgm:pt modelId="{D6E9BEC1-6169-4C4F-8A69-090A5F5351FD}" type="sibTrans" cxnId="{078A9404-CD2A-4502-AD0B-FD8B95FFB6A5}">
      <dgm:prSet/>
      <dgm:spPr/>
      <dgm:t>
        <a:bodyPr/>
        <a:lstStyle/>
        <a:p>
          <a:endParaRPr lang="en-US" sz="1400"/>
        </a:p>
      </dgm:t>
    </dgm:pt>
    <dgm:pt modelId="{25CD03BA-91A3-429D-AF11-5605222B7E14}" type="pres">
      <dgm:prSet presAssocID="{234A1ACC-1C4E-40BF-88F0-7A55D139B86F}" presName="Name0" presStyleCnt="0">
        <dgm:presLayoutVars>
          <dgm:dir/>
          <dgm:resizeHandles val="exact"/>
        </dgm:presLayoutVars>
      </dgm:prSet>
      <dgm:spPr/>
    </dgm:pt>
    <dgm:pt modelId="{821EDAFF-602F-4AE2-9D84-EA6CF9A8C446}" type="pres">
      <dgm:prSet presAssocID="{02039CCE-28B0-40AA-A5B1-8A0709FF7BE0}" presName="node" presStyleLbl="node1" presStyleIdx="0" presStyleCnt="3">
        <dgm:presLayoutVars>
          <dgm:bulletEnabled val="1"/>
        </dgm:presLayoutVars>
      </dgm:prSet>
      <dgm:spPr/>
    </dgm:pt>
    <dgm:pt modelId="{F8407332-3845-44D1-87D9-9F4CD62A4584}" type="pres">
      <dgm:prSet presAssocID="{2B82219F-34BA-4FF0-8282-DF40A4B4FE5A}" presName="sibTrans" presStyleLbl="sibTrans2D1" presStyleIdx="0" presStyleCnt="2"/>
      <dgm:spPr/>
    </dgm:pt>
    <dgm:pt modelId="{6E79E216-1DC4-44A2-A7C1-8C7B82FFD04C}" type="pres">
      <dgm:prSet presAssocID="{2B82219F-34BA-4FF0-8282-DF40A4B4FE5A}" presName="connectorText" presStyleLbl="sibTrans2D1" presStyleIdx="0" presStyleCnt="2"/>
      <dgm:spPr/>
    </dgm:pt>
    <dgm:pt modelId="{93E4B0B3-AC09-4B1D-9378-E689EC412425}" type="pres">
      <dgm:prSet presAssocID="{BE6B5C95-CD0E-4D01-85E8-6524DB5E7279}" presName="node" presStyleLbl="node1" presStyleIdx="1" presStyleCnt="3">
        <dgm:presLayoutVars>
          <dgm:bulletEnabled val="1"/>
        </dgm:presLayoutVars>
      </dgm:prSet>
      <dgm:spPr/>
    </dgm:pt>
    <dgm:pt modelId="{7836F6B7-BF1B-4F2B-A8AD-7B5D6269F00F}" type="pres">
      <dgm:prSet presAssocID="{2AEFB071-1444-4D01-ADBB-86C331BC63BA}" presName="sibTrans" presStyleLbl="sibTrans2D1" presStyleIdx="1" presStyleCnt="2"/>
      <dgm:spPr/>
    </dgm:pt>
    <dgm:pt modelId="{BD4FE0D3-BE96-495B-BB72-07898C6D529D}" type="pres">
      <dgm:prSet presAssocID="{2AEFB071-1444-4D01-ADBB-86C331BC63BA}" presName="connectorText" presStyleLbl="sibTrans2D1" presStyleIdx="1" presStyleCnt="2"/>
      <dgm:spPr/>
    </dgm:pt>
    <dgm:pt modelId="{ADD27E0A-3C3F-49E2-B673-85001199C3B4}" type="pres">
      <dgm:prSet presAssocID="{134FB0FE-3A74-497E-A923-F10CF47F887A}" presName="node" presStyleLbl="node1" presStyleIdx="2" presStyleCnt="3">
        <dgm:presLayoutVars>
          <dgm:bulletEnabled val="1"/>
        </dgm:presLayoutVars>
      </dgm:prSet>
      <dgm:spPr/>
    </dgm:pt>
  </dgm:ptLst>
  <dgm:cxnLst>
    <dgm:cxn modelId="{078A9404-CD2A-4502-AD0B-FD8B95FFB6A5}" srcId="{234A1ACC-1C4E-40BF-88F0-7A55D139B86F}" destId="{134FB0FE-3A74-497E-A923-F10CF47F887A}" srcOrd="2" destOrd="0" parTransId="{49CDDC57-1FEB-4D3E-88CA-236B8B9AFBA3}" sibTransId="{D6E9BEC1-6169-4C4F-8A69-090A5F5351FD}"/>
    <dgm:cxn modelId="{167A251D-B22A-406D-B73F-581BBAEE45F1}" srcId="{234A1ACC-1C4E-40BF-88F0-7A55D139B86F}" destId="{02039CCE-28B0-40AA-A5B1-8A0709FF7BE0}" srcOrd="0" destOrd="0" parTransId="{CABDC31F-8584-4F00-8671-14660543B2C9}" sibTransId="{2B82219F-34BA-4FF0-8282-DF40A4B4FE5A}"/>
    <dgm:cxn modelId="{10460A4F-E500-4168-9D6C-32E738D4FBDD}" type="presOf" srcId="{BE6B5C95-CD0E-4D01-85E8-6524DB5E7279}" destId="{93E4B0B3-AC09-4B1D-9378-E689EC412425}" srcOrd="0" destOrd="0" presId="urn:microsoft.com/office/officeart/2005/8/layout/process1"/>
    <dgm:cxn modelId="{21C27271-ABAC-4E50-BB3B-7A8AAE6A8C7D}" type="presOf" srcId="{2AEFB071-1444-4D01-ADBB-86C331BC63BA}" destId="{BD4FE0D3-BE96-495B-BB72-07898C6D529D}" srcOrd="1" destOrd="0" presId="urn:microsoft.com/office/officeart/2005/8/layout/process1"/>
    <dgm:cxn modelId="{43C614AC-7971-4B9A-9AB8-F8C5982F5522}" type="presOf" srcId="{02039CCE-28B0-40AA-A5B1-8A0709FF7BE0}" destId="{821EDAFF-602F-4AE2-9D84-EA6CF9A8C446}" srcOrd="0" destOrd="0" presId="urn:microsoft.com/office/officeart/2005/8/layout/process1"/>
    <dgm:cxn modelId="{7CEBFDB6-FFB3-40FF-B50B-0A38C64E860D}" type="presOf" srcId="{2AEFB071-1444-4D01-ADBB-86C331BC63BA}" destId="{7836F6B7-BF1B-4F2B-A8AD-7B5D6269F00F}" srcOrd="0" destOrd="0" presId="urn:microsoft.com/office/officeart/2005/8/layout/process1"/>
    <dgm:cxn modelId="{FDCB2EC5-8829-43A0-A6B7-2AC012A99F0C}" srcId="{234A1ACC-1C4E-40BF-88F0-7A55D139B86F}" destId="{BE6B5C95-CD0E-4D01-85E8-6524DB5E7279}" srcOrd="1" destOrd="0" parTransId="{D0001499-418D-44C8-94BD-7B827153E599}" sibTransId="{2AEFB071-1444-4D01-ADBB-86C331BC63BA}"/>
    <dgm:cxn modelId="{2A1AE4C9-5C82-4959-B35F-B21A55E86ECC}" type="presOf" srcId="{234A1ACC-1C4E-40BF-88F0-7A55D139B86F}" destId="{25CD03BA-91A3-429D-AF11-5605222B7E14}" srcOrd="0" destOrd="0" presId="urn:microsoft.com/office/officeart/2005/8/layout/process1"/>
    <dgm:cxn modelId="{3068E8D0-A53E-4D37-A4D4-EEED4AD74667}" type="presOf" srcId="{2B82219F-34BA-4FF0-8282-DF40A4B4FE5A}" destId="{F8407332-3845-44D1-87D9-9F4CD62A4584}" srcOrd="0" destOrd="0" presId="urn:microsoft.com/office/officeart/2005/8/layout/process1"/>
    <dgm:cxn modelId="{E08A58F6-1C0A-45B2-82AD-2952B30F3BC9}" type="presOf" srcId="{2B82219F-34BA-4FF0-8282-DF40A4B4FE5A}" destId="{6E79E216-1DC4-44A2-A7C1-8C7B82FFD04C}" srcOrd="1" destOrd="0" presId="urn:microsoft.com/office/officeart/2005/8/layout/process1"/>
    <dgm:cxn modelId="{D47266F9-801B-47EA-B7AF-FB1C6891554A}" type="presOf" srcId="{134FB0FE-3A74-497E-A923-F10CF47F887A}" destId="{ADD27E0A-3C3F-49E2-B673-85001199C3B4}" srcOrd="0" destOrd="0" presId="urn:microsoft.com/office/officeart/2005/8/layout/process1"/>
    <dgm:cxn modelId="{238ED8BE-DB75-4208-B00E-80CA4BDA61D2}" type="presParOf" srcId="{25CD03BA-91A3-429D-AF11-5605222B7E14}" destId="{821EDAFF-602F-4AE2-9D84-EA6CF9A8C446}" srcOrd="0" destOrd="0" presId="urn:microsoft.com/office/officeart/2005/8/layout/process1"/>
    <dgm:cxn modelId="{266A0474-E79D-4432-A32B-9E5A357B1471}" type="presParOf" srcId="{25CD03BA-91A3-429D-AF11-5605222B7E14}" destId="{F8407332-3845-44D1-87D9-9F4CD62A4584}" srcOrd="1" destOrd="0" presId="urn:microsoft.com/office/officeart/2005/8/layout/process1"/>
    <dgm:cxn modelId="{A29D5FED-8E32-4384-A897-63A05B7F8851}" type="presParOf" srcId="{F8407332-3845-44D1-87D9-9F4CD62A4584}" destId="{6E79E216-1DC4-44A2-A7C1-8C7B82FFD04C}" srcOrd="0" destOrd="0" presId="urn:microsoft.com/office/officeart/2005/8/layout/process1"/>
    <dgm:cxn modelId="{A58E6062-7CF1-402E-B7C5-A5887DD84F29}" type="presParOf" srcId="{25CD03BA-91A3-429D-AF11-5605222B7E14}" destId="{93E4B0B3-AC09-4B1D-9378-E689EC412425}" srcOrd="2" destOrd="0" presId="urn:microsoft.com/office/officeart/2005/8/layout/process1"/>
    <dgm:cxn modelId="{4845DE80-7B26-4901-8462-C3D8D9F0EF7C}" type="presParOf" srcId="{25CD03BA-91A3-429D-AF11-5605222B7E14}" destId="{7836F6B7-BF1B-4F2B-A8AD-7B5D6269F00F}" srcOrd="3" destOrd="0" presId="urn:microsoft.com/office/officeart/2005/8/layout/process1"/>
    <dgm:cxn modelId="{DDFEED04-6ED4-4631-987A-62D377D924E0}" type="presParOf" srcId="{7836F6B7-BF1B-4F2B-A8AD-7B5D6269F00F}" destId="{BD4FE0D3-BE96-495B-BB72-07898C6D529D}" srcOrd="0" destOrd="0" presId="urn:microsoft.com/office/officeart/2005/8/layout/process1"/>
    <dgm:cxn modelId="{7A2A12B6-0FDE-4FCF-8B94-60D9E6173EBC}" type="presParOf" srcId="{25CD03BA-91A3-429D-AF11-5605222B7E14}" destId="{ADD27E0A-3C3F-49E2-B673-85001199C3B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EDAFF-602F-4AE2-9D84-EA6CF9A8C446}">
      <dsp:nvSpPr>
        <dsp:cNvPr id="0" name=""/>
        <dsp:cNvSpPr/>
      </dsp:nvSpPr>
      <dsp:spPr>
        <a:xfrm>
          <a:off x="4982" y="300306"/>
          <a:ext cx="1489193" cy="89351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Kenya Inflation</a:t>
          </a:r>
        </a:p>
        <a:p>
          <a:pPr marL="0" lvl="0" indent="0" algn="ctr" defTabSz="622300">
            <a:lnSpc>
              <a:spcPct val="90000"/>
            </a:lnSpc>
            <a:spcBef>
              <a:spcPct val="0"/>
            </a:spcBef>
            <a:spcAft>
              <a:spcPct val="35000"/>
            </a:spcAft>
            <a:buNone/>
          </a:pPr>
          <a:r>
            <a:rPr lang="en-US" sz="1400" kern="1200" dirty="0"/>
            <a:t>4.50%</a:t>
          </a:r>
          <a:r>
            <a:rPr lang="en-US" sz="1400" b="0" i="0" kern="1200" dirty="0"/>
            <a:t>↑</a:t>
          </a:r>
          <a:endParaRPr lang="en-US" sz="1400" kern="1200" dirty="0"/>
        </a:p>
      </dsp:txBody>
      <dsp:txXfrm>
        <a:off x="31152" y="326476"/>
        <a:ext cx="1436853" cy="841176"/>
      </dsp:txXfrm>
    </dsp:sp>
    <dsp:sp modelId="{F8407332-3845-44D1-87D9-9F4CD62A4584}">
      <dsp:nvSpPr>
        <dsp:cNvPr id="0" name=""/>
        <dsp:cNvSpPr/>
      </dsp:nvSpPr>
      <dsp:spPr>
        <a:xfrm>
          <a:off x="1643095" y="562404"/>
          <a:ext cx="315709" cy="369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43095" y="636268"/>
        <a:ext cx="220996" cy="221591"/>
      </dsp:txXfrm>
    </dsp:sp>
    <dsp:sp modelId="{93E4B0B3-AC09-4B1D-9378-E689EC412425}">
      <dsp:nvSpPr>
        <dsp:cNvPr id="0" name=""/>
        <dsp:cNvSpPr/>
      </dsp:nvSpPr>
      <dsp:spPr>
        <a:xfrm>
          <a:off x="2089853" y="300306"/>
          <a:ext cx="1489193" cy="89351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Uganda Inflation</a:t>
          </a:r>
        </a:p>
        <a:p>
          <a:pPr marL="0" lvl="0" indent="0" algn="ctr" defTabSz="622300">
            <a:lnSpc>
              <a:spcPct val="90000"/>
            </a:lnSpc>
            <a:spcBef>
              <a:spcPct val="0"/>
            </a:spcBef>
            <a:spcAft>
              <a:spcPct val="35000"/>
            </a:spcAft>
            <a:buNone/>
          </a:pPr>
          <a:r>
            <a:rPr lang="en-US" sz="1400" kern="1200" dirty="0"/>
            <a:t>3.80%</a:t>
          </a:r>
          <a:r>
            <a:rPr lang="en-US" sz="1400" b="0" i="0" kern="1200" dirty="0"/>
            <a:t>↑↓</a:t>
          </a:r>
          <a:endParaRPr lang="en-US" sz="1400" kern="1200" dirty="0"/>
        </a:p>
      </dsp:txBody>
      <dsp:txXfrm>
        <a:off x="2116023" y="326476"/>
        <a:ext cx="1436853" cy="841176"/>
      </dsp:txXfrm>
    </dsp:sp>
    <dsp:sp modelId="{7836F6B7-BF1B-4F2B-A8AD-7B5D6269F00F}">
      <dsp:nvSpPr>
        <dsp:cNvPr id="0" name=""/>
        <dsp:cNvSpPr/>
      </dsp:nvSpPr>
      <dsp:spPr>
        <a:xfrm>
          <a:off x="3727966" y="562404"/>
          <a:ext cx="315709" cy="369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727966" y="636268"/>
        <a:ext cx="220996" cy="221591"/>
      </dsp:txXfrm>
    </dsp:sp>
    <dsp:sp modelId="{ADD27E0A-3C3F-49E2-B673-85001199C3B4}">
      <dsp:nvSpPr>
        <dsp:cNvPr id="0" name=""/>
        <dsp:cNvSpPr/>
      </dsp:nvSpPr>
      <dsp:spPr>
        <a:xfrm>
          <a:off x="4174724" y="300306"/>
          <a:ext cx="1489193" cy="89351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Tanzania Inflation</a:t>
          </a:r>
        </a:p>
        <a:p>
          <a:pPr marL="0" lvl="0" indent="0" algn="ctr" defTabSz="622300">
            <a:lnSpc>
              <a:spcPct val="90000"/>
            </a:lnSpc>
            <a:spcBef>
              <a:spcPct val="0"/>
            </a:spcBef>
            <a:spcAft>
              <a:spcPct val="35000"/>
            </a:spcAft>
            <a:buNone/>
          </a:pPr>
          <a:r>
            <a:rPr lang="en-US" sz="1400" kern="1200" dirty="0"/>
            <a:t>3.30%</a:t>
          </a:r>
          <a:r>
            <a:rPr lang="en-US" sz="1400" b="0" i="0" kern="1200" dirty="0"/>
            <a:t>↑↓</a:t>
          </a:r>
          <a:endParaRPr lang="en-US" sz="1400" kern="1200" dirty="0"/>
        </a:p>
      </dsp:txBody>
      <dsp:txXfrm>
        <a:off x="4200894" y="326476"/>
        <a:ext cx="1436853" cy="8411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ill Sans MT" panose="020B0502020104020203"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ill Sans MT" panose="020B0502020104020203" pitchFamily="34" charset="0"/>
              </a:defRPr>
            </a:lvl1pPr>
          </a:lstStyle>
          <a:p>
            <a:fld id="{14C1F827-166A-4F43-83C3-4ADB906E4143}" type="datetimeFigureOut">
              <a:rPr lang="en-US" smtClean="0"/>
              <a:pPr/>
              <a:t>9/19/2025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ill Sans MT" panose="020B050202010402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ill Sans MT" panose="020B0502020104020203" pitchFamily="34" charset="0"/>
              </a:defRPr>
            </a:lvl1pPr>
          </a:lstStyle>
          <a:p>
            <a:fld id="{5BABECB3-B3F6-4CCC-9E9E-551E3D1028C7}" type="slidenum">
              <a:rPr lang="en-US" smtClean="0"/>
              <a:pPr/>
              <a:t>‹#›</a:t>
            </a:fld>
            <a:endParaRPr lang="en-US" dirty="0"/>
          </a:p>
        </p:txBody>
      </p:sp>
    </p:spTree>
    <p:extLst>
      <p:ext uri="{BB962C8B-B14F-4D97-AF65-F5344CB8AC3E}">
        <p14:creationId xmlns:p14="http://schemas.microsoft.com/office/powerpoint/2010/main" val="57260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ill Sans MT" panose="020B0502020104020203" pitchFamily="34" charset="0"/>
        <a:ea typeface="+mn-ea"/>
        <a:cs typeface="+mn-cs"/>
      </a:defRPr>
    </a:lvl1pPr>
    <a:lvl2pPr marL="457200" algn="l" defTabSz="914400" rtl="0" eaLnBrk="1" latinLnBrk="0" hangingPunct="1">
      <a:defRPr sz="1200" kern="1200">
        <a:solidFill>
          <a:schemeClr val="tx1"/>
        </a:solidFill>
        <a:latin typeface="Gill Sans MT" panose="020B0502020104020203" pitchFamily="34" charset="0"/>
        <a:ea typeface="+mn-ea"/>
        <a:cs typeface="+mn-cs"/>
      </a:defRPr>
    </a:lvl2pPr>
    <a:lvl3pPr marL="914400" algn="l" defTabSz="914400" rtl="0" eaLnBrk="1" latinLnBrk="0" hangingPunct="1">
      <a:defRPr sz="1200" kern="1200">
        <a:solidFill>
          <a:schemeClr val="tx1"/>
        </a:solidFill>
        <a:latin typeface="Gill Sans MT" panose="020B0502020104020203" pitchFamily="34" charset="0"/>
        <a:ea typeface="+mn-ea"/>
        <a:cs typeface="+mn-cs"/>
      </a:defRPr>
    </a:lvl3pPr>
    <a:lvl4pPr marL="1371600" algn="l" defTabSz="914400" rtl="0" eaLnBrk="1" latinLnBrk="0" hangingPunct="1">
      <a:defRPr sz="1200" kern="1200">
        <a:solidFill>
          <a:schemeClr val="tx1"/>
        </a:solidFill>
        <a:latin typeface="Gill Sans MT" panose="020B0502020104020203" pitchFamily="34" charset="0"/>
        <a:ea typeface="+mn-ea"/>
        <a:cs typeface="+mn-cs"/>
      </a:defRPr>
    </a:lvl4pPr>
    <a:lvl5pPr marL="1828800" algn="l" defTabSz="914400" rtl="0" eaLnBrk="1" latinLnBrk="0" hangingPunct="1">
      <a:defRPr sz="1200" kern="1200">
        <a:solidFill>
          <a:schemeClr val="tx1"/>
        </a:solidFill>
        <a:latin typeface="Gill Sans MT" panose="020B05020201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ABECB3-B3F6-4CCC-9E9E-551E3D1028C7}" type="slidenum">
              <a:rPr lang="en-US" smtClean="0"/>
              <a:pPr/>
              <a:t>1</a:t>
            </a:fld>
            <a:endParaRPr lang="en-US" dirty="0"/>
          </a:p>
        </p:txBody>
      </p:sp>
    </p:spTree>
    <p:extLst>
      <p:ext uri="{BB962C8B-B14F-4D97-AF65-F5344CB8AC3E}">
        <p14:creationId xmlns:p14="http://schemas.microsoft.com/office/powerpoint/2010/main" val="246526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1372"/>
              </a:spcBef>
              <a:spcAft>
                <a:spcPts val="1029"/>
              </a:spcAft>
              <a:buNone/>
            </a:pPr>
            <a:endParaRPr lang="en-US" b="0" i="0" dirty="0">
              <a:solidFill>
                <a:srgbClr val="404040"/>
              </a:solidFill>
              <a:effectLst/>
              <a:latin typeface="DeepSeek-CJK-patch"/>
            </a:endParaRPr>
          </a:p>
        </p:txBody>
      </p:sp>
      <p:sp>
        <p:nvSpPr>
          <p:cNvPr id="4" name="Slide Number Placeholder 3"/>
          <p:cNvSpPr>
            <a:spLocks noGrp="1"/>
          </p:cNvSpPr>
          <p:nvPr>
            <p:ph type="sldNum" sz="quarter" idx="5"/>
          </p:nvPr>
        </p:nvSpPr>
        <p:spPr/>
        <p:txBody>
          <a:bodyPr/>
          <a:lstStyle/>
          <a:p>
            <a:fld id="{5BABECB3-B3F6-4CCC-9E9E-551E3D1028C7}" type="slidenum">
              <a:rPr lang="en-US" smtClean="0"/>
              <a:pPr/>
              <a:t>12</a:t>
            </a:fld>
            <a:endParaRPr lang="en-US" dirty="0"/>
          </a:p>
        </p:txBody>
      </p:sp>
    </p:spTree>
    <p:extLst>
      <p:ext uri="{BB962C8B-B14F-4D97-AF65-F5344CB8AC3E}">
        <p14:creationId xmlns:p14="http://schemas.microsoft.com/office/powerpoint/2010/main" val="1478374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143"/>
              </a:lnSpc>
              <a:spcBef>
                <a:spcPts val="1372"/>
              </a:spcBef>
              <a:spcAft>
                <a:spcPts val="1029"/>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Rates are falling as a result of CBK’s dovish policy, anchored inflation, high liquidity, and strong demand</a:t>
            </a:r>
          </a:p>
          <a:p>
            <a:pPr algn="l">
              <a:lnSpc>
                <a:spcPts val="2143"/>
              </a:lnSpc>
              <a:spcBef>
                <a:spcPts val="1372"/>
              </a:spcBef>
              <a:spcAft>
                <a:spcPts val="1029"/>
              </a:spcAft>
              <a:buNone/>
            </a:pPr>
            <a:endParaRPr lang="en-US" b="0" i="0" dirty="0">
              <a:solidFill>
                <a:srgbClr val="404040"/>
              </a:solidFill>
              <a:effectLst/>
              <a:latin typeface="DeepSeek-CJK-patch"/>
            </a:endParaRPr>
          </a:p>
          <a:p>
            <a:r>
              <a:rPr lang="en-US" b="1" dirty="0"/>
              <a:t>📅 Outlook</a:t>
            </a:r>
          </a:p>
          <a:p>
            <a:r>
              <a:rPr lang="en-US" b="1" dirty="0"/>
              <a:t>⏳ Short-Term (Next 1–3 Months):</a:t>
            </a:r>
            <a:br>
              <a:rPr lang="en-US" dirty="0"/>
            </a:br>
            <a:r>
              <a:rPr lang="en-US" dirty="0"/>
              <a:t>With another </a:t>
            </a:r>
            <a:r>
              <a:rPr lang="en-US" b="0" dirty="0"/>
              <a:t>25–50 bps cut expected</a:t>
            </a:r>
            <a:r>
              <a:rPr lang="en-US" dirty="0"/>
              <a:t>, T‑bill rates are likely to </a:t>
            </a:r>
            <a:r>
              <a:rPr lang="en-US" b="0" dirty="0"/>
              <a:t>edge lower, potentially dipping below 8% for </a:t>
            </a:r>
            <a:r>
              <a:rPr lang="en-US" dirty="0"/>
              <a:t>all papers. Continued high liquidity and low inflation support this trend.</a:t>
            </a:r>
          </a:p>
          <a:p>
            <a:r>
              <a:rPr lang="en-US" b="1" dirty="0"/>
              <a:t>📈 Medium-Term (3–12 Months):</a:t>
            </a:r>
            <a:br>
              <a:rPr lang="en-US" dirty="0"/>
            </a:br>
            <a:r>
              <a:rPr lang="en-US" dirty="0"/>
              <a:t>As auctions stabilize and external borrowing picks up, the yield curve </a:t>
            </a:r>
            <a:r>
              <a:rPr lang="en-US" b="0" dirty="0"/>
              <a:t>may flatten, with T-bill rates hovering in the 8–9% range</a:t>
            </a:r>
            <a:r>
              <a:rPr lang="en-US" dirty="0"/>
              <a:t>.</a:t>
            </a:r>
          </a:p>
          <a:p>
            <a:r>
              <a:rPr lang="en-US" b="1" dirty="0"/>
              <a:t>🔍 Long-Term (1–2 Years):</a:t>
            </a:r>
            <a:br>
              <a:rPr lang="en-US" dirty="0"/>
            </a:br>
            <a:r>
              <a:rPr lang="en-US" dirty="0"/>
              <a:t>Rates will hinge on fiscal dynamics: if government domestic borrowing eases and inflation remains contained, yields </a:t>
            </a:r>
            <a:r>
              <a:rPr lang="en-US" b="0" dirty="0"/>
              <a:t>could stay low. However, a shift toward external financing, rising fiscal deficits, or inflationary shocks could trigger a gradual rebound.</a:t>
            </a:r>
          </a:p>
          <a:p>
            <a:pPr algn="l">
              <a:lnSpc>
                <a:spcPts val="2143"/>
              </a:lnSpc>
              <a:spcBef>
                <a:spcPts val="1372"/>
              </a:spcBef>
              <a:spcAft>
                <a:spcPts val="1029"/>
              </a:spcAft>
              <a:buNone/>
            </a:pPr>
            <a:endParaRPr lang="en-US" b="0" i="0" dirty="0">
              <a:solidFill>
                <a:srgbClr val="404040"/>
              </a:solidFill>
              <a:effectLst/>
              <a:latin typeface="DeepSeek-CJK-patch"/>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ABECB3-B3F6-4CCC-9E9E-551E3D1028C7}" type="slidenum">
              <a:rPr kumimoji="0" lang="en-US" sz="12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2686830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“Eurobond yields tumbled because Kenya’s new debt actions — especially the buyback — took rollover fears off the table, while low inflation and rate cuts reassured investors. A stronger shilling and calm global markets made the move even sweeter.”</a:t>
            </a:r>
          </a:p>
        </p:txBody>
      </p:sp>
      <p:sp>
        <p:nvSpPr>
          <p:cNvPr id="4" name="Slide Number Placeholder 3"/>
          <p:cNvSpPr>
            <a:spLocks noGrp="1"/>
          </p:cNvSpPr>
          <p:nvPr>
            <p:ph type="sldNum" sz="quarter" idx="5"/>
          </p:nvPr>
        </p:nvSpPr>
        <p:spPr/>
        <p:txBody>
          <a:bodyPr/>
          <a:lstStyle/>
          <a:p>
            <a:fld id="{5BABECB3-B3F6-4CCC-9E9E-551E3D1028C7}" type="slidenum">
              <a:rPr lang="en-US" smtClean="0"/>
              <a:pPr/>
              <a:t>14</a:t>
            </a:fld>
            <a:endParaRPr lang="en-US" dirty="0"/>
          </a:p>
        </p:txBody>
      </p:sp>
    </p:spTree>
    <p:extLst>
      <p:ext uri="{BB962C8B-B14F-4D97-AF65-F5344CB8AC3E}">
        <p14:creationId xmlns:p14="http://schemas.microsoft.com/office/powerpoint/2010/main" val="1645592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B0EB1-65FA-BFBC-6947-C0E56ACF7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33F89-2EC3-B5CB-B505-21764740D9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11E2B9-8CBD-3B74-8700-067E3ACFDA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F7A77E-57CB-0263-B1D6-75B8DAD26C4E}"/>
              </a:ext>
            </a:extLst>
          </p:cNvPr>
          <p:cNvSpPr>
            <a:spLocks noGrp="1"/>
          </p:cNvSpPr>
          <p:nvPr>
            <p:ph type="sldNum" sz="quarter" idx="5"/>
          </p:nvPr>
        </p:nvSpPr>
        <p:spPr/>
        <p:txBody>
          <a:bodyPr/>
          <a:lstStyle/>
          <a:p>
            <a:fld id="{5BABECB3-B3F6-4CCC-9E9E-551E3D1028C7}" type="slidenum">
              <a:rPr lang="en-US" smtClean="0"/>
              <a:pPr/>
              <a:t>15</a:t>
            </a:fld>
            <a:endParaRPr lang="en-US" dirty="0"/>
          </a:p>
        </p:txBody>
      </p:sp>
    </p:spTree>
    <p:extLst>
      <p:ext uri="{BB962C8B-B14F-4D97-AF65-F5344CB8AC3E}">
        <p14:creationId xmlns:p14="http://schemas.microsoft.com/office/powerpoint/2010/main" val="2077821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68D8E-65B6-E9D8-C61B-81F3D2B71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860FE-B4F6-1C77-FEB7-BDF44D0E9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49EAE-C363-B70E-B7F3-F42896853C52}"/>
              </a:ext>
            </a:extLst>
          </p:cNvPr>
          <p:cNvSpPr>
            <a:spLocks noGrp="1"/>
          </p:cNvSpPr>
          <p:nvPr>
            <p:ph type="body" idx="1"/>
          </p:nvPr>
        </p:nvSpPr>
        <p:spPr/>
        <p:txBody>
          <a:bodyPr/>
          <a:lstStyle/>
          <a:p>
            <a:pPr marL="285750" indent="-285750" algn="just">
              <a:spcAft>
                <a:spcPts val="600"/>
              </a:spcAft>
              <a:buFont typeface="Wingdings" panose="05000000000000000000" pitchFamily="2" charset="2"/>
              <a:buChar char="ü"/>
            </a:pPr>
            <a:endParaRPr lang="en-US" sz="1200" dirty="0">
              <a:solidFill>
                <a:srgbClr val="002060"/>
              </a:solidFill>
              <a:latin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1D443C1-01D3-E331-216B-551A31A49EC9}"/>
              </a:ext>
            </a:extLst>
          </p:cNvPr>
          <p:cNvSpPr>
            <a:spLocks noGrp="1"/>
          </p:cNvSpPr>
          <p:nvPr>
            <p:ph type="sldNum" sz="quarter" idx="5"/>
          </p:nvPr>
        </p:nvSpPr>
        <p:spPr/>
        <p:txBody>
          <a:bodyPr/>
          <a:lstStyle/>
          <a:p>
            <a:fld id="{5BABECB3-B3F6-4CCC-9E9E-551E3D1028C7}" type="slidenum">
              <a:rPr lang="en-US" smtClean="0"/>
              <a:pPr/>
              <a:t>16</a:t>
            </a:fld>
            <a:endParaRPr lang="en-US" dirty="0"/>
          </a:p>
        </p:txBody>
      </p:sp>
    </p:spTree>
    <p:extLst>
      <p:ext uri="{BB962C8B-B14F-4D97-AF65-F5344CB8AC3E}">
        <p14:creationId xmlns:p14="http://schemas.microsoft.com/office/powerpoint/2010/main" val="358966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dollar slipped on average last week (week of Aug 11–15, 2025):</a:t>
            </a:r>
          </a:p>
          <a:p>
            <a:r>
              <a:rPr lang="en-US" dirty="0"/>
              <a:t>#1 Softer U.S. CPI → higher odds of a September Fed cut. July CPI rose just </a:t>
            </a:r>
            <a:r>
              <a:rPr lang="en-US" b="1" dirty="0"/>
              <a:t>0.2% m/m</a:t>
            </a:r>
            <a:r>
              <a:rPr lang="en-US" dirty="0"/>
              <a:t>, keeping alive bets that the Fed will </a:t>
            </a:r>
            <a:r>
              <a:rPr lang="en-US" b="1" dirty="0"/>
              <a:t>cut in September</a:t>
            </a:r>
            <a:r>
              <a:rPr lang="en-US" dirty="0"/>
              <a:t>, which pulled Treasury yields lower and the dollar with them. </a:t>
            </a:r>
          </a:p>
          <a:p>
            <a:r>
              <a:rPr lang="en-US" dirty="0"/>
              <a:t>#2 Positioning + risk appetite. After months of broad USD weakness in 2025, traders added to anti-dollar bets around the data; USD fell across majors mid-week and finished the week lower. </a:t>
            </a:r>
          </a:p>
          <a:p>
            <a:r>
              <a:rPr lang="en-US" dirty="0"/>
              <a:t>#3 Structural 2025 headwinds. The dollar has had its weakest start to a year in decades amid tariff-related growth concerns, political pressure on the Fed, and rising “fiscal-dominance” worries—all of which magnify the hit from soft data weeks. </a:t>
            </a:r>
          </a:p>
          <a:p>
            <a:r>
              <a:rPr lang="en-US" dirty="0"/>
              <a:t>#4 Diverging central-bank expectations. Elsewhere, expectations of relatively less-dovish peers (e.g., BoJ hike chatter supporting JPY) reduced USD’s carry advantage at the margin. </a:t>
            </a:r>
          </a:p>
          <a:p>
            <a:endParaRPr lang="en-US" dirty="0"/>
          </a:p>
          <a:p>
            <a:endParaRPr lang="en-US" dirty="0"/>
          </a:p>
          <a:p>
            <a:endParaRPr lang="en-US" dirty="0"/>
          </a:p>
          <a:p>
            <a:r>
              <a:rPr lang="en-US" dirty="0"/>
              <a:t>The dollar is down about </a:t>
            </a:r>
            <a:r>
              <a:rPr lang="en-US" b="1" dirty="0"/>
              <a:t>1–12% YTD into mid-year</a:t>
            </a:r>
            <a:r>
              <a:rPr lang="en-US" dirty="0"/>
              <a:t>, its worst first-half in 50+ years, as growth/returns expectations cool and global investors hedge USD exposure more aggressively rather than dump U.S. assets.</a:t>
            </a:r>
            <a:endParaRPr lang="en-US" sz="1200" b="0" i="0" kern="1200" dirty="0">
              <a:solidFill>
                <a:schemeClr val="tx1"/>
              </a:solidFill>
              <a:effectLst/>
              <a:latin typeface="Gill Sans MT" panose="020B0502020104020203" pitchFamily="34" charset="0"/>
              <a:ea typeface="+mn-ea"/>
              <a:cs typeface="+mn-cs"/>
            </a:endParaRPr>
          </a:p>
        </p:txBody>
      </p:sp>
      <p:sp>
        <p:nvSpPr>
          <p:cNvPr id="4" name="Slide Number Placeholder 3"/>
          <p:cNvSpPr>
            <a:spLocks noGrp="1"/>
          </p:cNvSpPr>
          <p:nvPr>
            <p:ph type="sldNum" sz="quarter" idx="5"/>
          </p:nvPr>
        </p:nvSpPr>
        <p:spPr/>
        <p:txBody>
          <a:bodyPr/>
          <a:lstStyle/>
          <a:p>
            <a:fld id="{5BABECB3-B3F6-4CCC-9E9E-551E3D1028C7}" type="slidenum">
              <a:rPr lang="en-US" smtClean="0"/>
              <a:pPr/>
              <a:t>3</a:t>
            </a:fld>
            <a:endParaRPr lang="en-US" dirty="0"/>
          </a:p>
        </p:txBody>
      </p:sp>
    </p:spTree>
    <p:extLst>
      <p:ext uri="{BB962C8B-B14F-4D97-AF65-F5344CB8AC3E}">
        <p14:creationId xmlns:p14="http://schemas.microsoft.com/office/powerpoint/2010/main" val="286355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Rate-Cut Optimism + Improved Sentiment</a:t>
            </a:r>
          </a:p>
          <a:p>
            <a:r>
              <a:rPr lang="en-US" dirty="0"/>
              <a:t>Investors increasingly believed the Fed would roll back rates, buoyed by inflation data that remained manageable.</a:t>
            </a:r>
          </a:p>
          <a:p>
            <a:r>
              <a:rPr lang="en-US" dirty="0"/>
              <a:t>Market volatility fell; the VIX dropped to around </a:t>
            </a:r>
            <a:r>
              <a:rPr lang="en-US" b="1" dirty="0"/>
              <a:t>14.39</a:t>
            </a:r>
            <a:r>
              <a:rPr lang="en-US" dirty="0"/>
              <a:t>, signaling calmer investor sentiment.</a:t>
            </a:r>
          </a:p>
          <a:p>
            <a:endParaRPr lang="en-US" dirty="0"/>
          </a:p>
          <a:p>
            <a:r>
              <a:rPr lang="en-US" b="1" dirty="0"/>
              <a:t>Investor Optimism Broadening</a:t>
            </a:r>
          </a:p>
          <a:p>
            <a:r>
              <a:rPr lang="en-US" dirty="0"/>
              <a:t>A sentiment survey found </a:t>
            </a:r>
            <a:r>
              <a:rPr lang="en-US" b="1" dirty="0"/>
              <a:t>67% of individual investors</a:t>
            </a:r>
            <a:r>
              <a:rPr lang="en-US" dirty="0"/>
              <a:t> felt optimistic about the markets, aided by strong earnings and stable tariff impacts</a:t>
            </a:r>
          </a:p>
          <a:p>
            <a:endParaRPr lang="en-US" dirty="0"/>
          </a:p>
        </p:txBody>
      </p:sp>
      <p:sp>
        <p:nvSpPr>
          <p:cNvPr id="4" name="Slide Number Placeholder 3"/>
          <p:cNvSpPr>
            <a:spLocks noGrp="1"/>
          </p:cNvSpPr>
          <p:nvPr>
            <p:ph type="sldNum" sz="quarter" idx="5"/>
          </p:nvPr>
        </p:nvSpPr>
        <p:spPr/>
        <p:txBody>
          <a:bodyPr/>
          <a:lstStyle/>
          <a:p>
            <a:fld id="{5BABECB3-B3F6-4CCC-9E9E-551E3D1028C7}" type="slidenum">
              <a:rPr lang="en-US" smtClean="0"/>
              <a:pPr/>
              <a:t>4</a:t>
            </a:fld>
            <a:endParaRPr lang="en-US" dirty="0"/>
          </a:p>
        </p:txBody>
      </p:sp>
    </p:spTree>
    <p:extLst>
      <p:ext uri="{BB962C8B-B14F-4D97-AF65-F5344CB8AC3E}">
        <p14:creationId xmlns:p14="http://schemas.microsoft.com/office/powerpoint/2010/main" val="200240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plain terms: people are turning to bonds for safety, betting on rate cuts down the road, and auction hiccups didn’t derail the overall decline in yields.</a:t>
            </a:r>
            <a:endParaRPr lang="en-US" b="0" dirty="0"/>
          </a:p>
        </p:txBody>
      </p:sp>
      <p:sp>
        <p:nvSpPr>
          <p:cNvPr id="4" name="Slide Number Placeholder 3"/>
          <p:cNvSpPr>
            <a:spLocks noGrp="1"/>
          </p:cNvSpPr>
          <p:nvPr>
            <p:ph type="sldNum" sz="quarter" idx="5"/>
          </p:nvPr>
        </p:nvSpPr>
        <p:spPr/>
        <p:txBody>
          <a:bodyPr/>
          <a:lstStyle/>
          <a:p>
            <a:fld id="{5BABECB3-B3F6-4CCC-9E9E-551E3D1028C7}" type="slidenum">
              <a:rPr lang="en-US" smtClean="0"/>
              <a:pPr/>
              <a:t>5</a:t>
            </a:fld>
            <a:endParaRPr lang="en-US" dirty="0"/>
          </a:p>
        </p:txBody>
      </p:sp>
    </p:spTree>
    <p:extLst>
      <p:ext uri="{BB962C8B-B14F-4D97-AF65-F5344CB8AC3E}">
        <p14:creationId xmlns:p14="http://schemas.microsoft.com/office/powerpoint/2010/main" val="356874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Key Reasons</a:t>
            </a:r>
          </a:p>
          <a:p>
            <a:r>
              <a:rPr lang="en-US" b="1" dirty="0"/>
              <a:t>1. Easing geopolitical and trade tensions</a:t>
            </a:r>
          </a:p>
          <a:p>
            <a:r>
              <a:rPr lang="en-US" dirty="0"/>
              <a:t>The ceasefire between Iran and Israel reduced geopolitical risk, lowering demand for safe-haven assets like gold</a:t>
            </a:r>
          </a:p>
          <a:p>
            <a:r>
              <a:rPr lang="en-US" dirty="0"/>
              <a:t>Improved trade sentiment—especially U.S.–China and new deals with other countries—boosted risk appetite, prompting flows out of commodities</a:t>
            </a:r>
          </a:p>
          <a:p>
            <a:r>
              <a:rPr lang="en-US" b="1" dirty="0"/>
              <a:t>3. Shift toward risk assets</a:t>
            </a:r>
          </a:p>
          <a:p>
            <a:r>
              <a:rPr lang="en-US" dirty="0"/>
              <a:t>Equity markets rallied, drawing capital away from commodities—gold dropped nearly 2.8% last week, hitting a one‑month low</a:t>
            </a:r>
          </a:p>
          <a:p>
            <a:r>
              <a:rPr lang="en-US" b="1" dirty="0"/>
              <a:t>4. Profit‑taking</a:t>
            </a:r>
          </a:p>
          <a:p>
            <a:r>
              <a:rPr lang="en-US" dirty="0"/>
              <a:t>After gold hit record highs earlier this month, investors locked in gains, increasing selling pressure .</a:t>
            </a:r>
          </a:p>
        </p:txBody>
      </p:sp>
      <p:sp>
        <p:nvSpPr>
          <p:cNvPr id="4" name="Slide Number Placeholder 3"/>
          <p:cNvSpPr>
            <a:spLocks noGrp="1"/>
          </p:cNvSpPr>
          <p:nvPr>
            <p:ph type="sldNum" sz="quarter" idx="5"/>
          </p:nvPr>
        </p:nvSpPr>
        <p:spPr/>
        <p:txBody>
          <a:bodyPr/>
          <a:lstStyle/>
          <a:p>
            <a:fld id="{5BABECB3-B3F6-4CCC-9E9E-551E3D1028C7}" type="slidenum">
              <a:rPr lang="en-US" smtClean="0"/>
              <a:pPr/>
              <a:t>6</a:t>
            </a:fld>
            <a:endParaRPr lang="en-US" dirty="0"/>
          </a:p>
        </p:txBody>
      </p:sp>
    </p:spTree>
    <p:extLst>
      <p:ext uri="{BB962C8B-B14F-4D97-AF65-F5344CB8AC3E}">
        <p14:creationId xmlns:p14="http://schemas.microsoft.com/office/powerpoint/2010/main" val="290063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D2550-6724-5630-62A3-F611D541E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FC74F-12C4-D301-149E-2A5C9FFABE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3F707-31A7-41CB-E3F3-9A6C24D66121}"/>
              </a:ext>
            </a:extLst>
          </p:cNvPr>
          <p:cNvSpPr>
            <a:spLocks noGrp="1"/>
          </p:cNvSpPr>
          <p:nvPr>
            <p:ph type="body" idx="1"/>
          </p:nvPr>
        </p:nvSpPr>
        <p:spPr/>
        <p:txBody>
          <a:bodyPr/>
          <a:lstStyle/>
          <a:p>
            <a:pPr marL="285750" marR="0" indent="-285750" algn="just">
              <a:spcAft>
                <a:spcPts val="600"/>
              </a:spcAft>
              <a:buFont typeface="Wingdings" panose="05000000000000000000" pitchFamily="2" charset="2"/>
              <a:buChar char="ü"/>
            </a:pP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FAA1A5B-D79C-7E4A-F157-037EFE92D69C}"/>
              </a:ext>
            </a:extLst>
          </p:cNvPr>
          <p:cNvSpPr>
            <a:spLocks noGrp="1"/>
          </p:cNvSpPr>
          <p:nvPr>
            <p:ph type="sldNum" sz="quarter" idx="5"/>
          </p:nvPr>
        </p:nvSpPr>
        <p:spPr/>
        <p:txBody>
          <a:bodyPr/>
          <a:lstStyle/>
          <a:p>
            <a:fld id="{5BABECB3-B3F6-4CCC-9E9E-551E3D1028C7}" type="slidenum">
              <a:rPr lang="en-US" smtClean="0"/>
              <a:pPr/>
              <a:t>7</a:t>
            </a:fld>
            <a:endParaRPr lang="en-US" dirty="0"/>
          </a:p>
        </p:txBody>
      </p:sp>
    </p:spTree>
    <p:extLst>
      <p:ext uri="{BB962C8B-B14F-4D97-AF65-F5344CB8AC3E}">
        <p14:creationId xmlns:p14="http://schemas.microsoft.com/office/powerpoint/2010/main" val="33496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979EF-7FA1-6E8C-E8C6-4BE67F935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3D86E-7394-B90F-6140-8A9C3E98D0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4DD2E0-22DD-F8DE-B896-83DA743D4ACA}"/>
              </a:ext>
            </a:extLst>
          </p:cNvPr>
          <p:cNvSpPr>
            <a:spLocks noGrp="1"/>
          </p:cNvSpPr>
          <p:nvPr>
            <p:ph type="body" idx="1"/>
          </p:nvPr>
        </p:nvSpPr>
        <p:spPr/>
        <p:txBody>
          <a:bodyPr/>
          <a:lstStyle/>
          <a:p>
            <a:pPr marL="285750" marR="0" indent="-285750" algn="just">
              <a:spcAft>
                <a:spcPts val="600"/>
              </a:spcAft>
              <a:buFont typeface="Wingdings" panose="05000000000000000000" pitchFamily="2" charset="2"/>
              <a:buChar char="ü"/>
            </a:pP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3CA4A61-7EBA-7296-B6F9-5586D8D04B0B}"/>
              </a:ext>
            </a:extLst>
          </p:cNvPr>
          <p:cNvSpPr>
            <a:spLocks noGrp="1"/>
          </p:cNvSpPr>
          <p:nvPr>
            <p:ph type="sldNum" sz="quarter" idx="5"/>
          </p:nvPr>
        </p:nvSpPr>
        <p:spPr/>
        <p:txBody>
          <a:bodyPr/>
          <a:lstStyle/>
          <a:p>
            <a:fld id="{5BABECB3-B3F6-4CCC-9E9E-551E3D1028C7}" type="slidenum">
              <a:rPr lang="en-US" smtClean="0"/>
              <a:pPr/>
              <a:t>8</a:t>
            </a:fld>
            <a:endParaRPr lang="en-US" dirty="0"/>
          </a:p>
        </p:txBody>
      </p:sp>
    </p:spTree>
    <p:extLst>
      <p:ext uri="{BB962C8B-B14F-4D97-AF65-F5344CB8AC3E}">
        <p14:creationId xmlns:p14="http://schemas.microsoft.com/office/powerpoint/2010/main" val="99339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Kenyan Shilling vs. Ugandan Shilling (UGX)/Tanzanian Shilling (TZS)</a:t>
            </a:r>
          </a:p>
          <a:p>
            <a:r>
              <a:rPr lang="en-US" b="1" dirty="0"/>
              <a:t>Kenya’s weak macro environment</a:t>
            </a:r>
            <a:r>
              <a:rPr lang="en-US" dirty="0"/>
              <a:t>: Ongoing concerns about Kenya’s rising debt, upcoming maturities, and shaky investor sentiment have weighed on the KES. That made it more vulnerable compared to UGX. </a:t>
            </a:r>
          </a:p>
        </p:txBody>
      </p:sp>
      <p:sp>
        <p:nvSpPr>
          <p:cNvPr id="4" name="Slide Number Placeholder 3"/>
          <p:cNvSpPr>
            <a:spLocks noGrp="1"/>
          </p:cNvSpPr>
          <p:nvPr>
            <p:ph type="sldNum" sz="quarter" idx="5"/>
          </p:nvPr>
        </p:nvSpPr>
        <p:spPr/>
        <p:txBody>
          <a:bodyPr/>
          <a:lstStyle/>
          <a:p>
            <a:fld id="{5BABECB3-B3F6-4CCC-9E9E-551E3D1028C7}" type="slidenum">
              <a:rPr lang="en-US" smtClean="0"/>
              <a:pPr/>
              <a:t>10</a:t>
            </a:fld>
            <a:endParaRPr lang="en-US" dirty="0"/>
          </a:p>
        </p:txBody>
      </p:sp>
    </p:spTree>
    <p:extLst>
      <p:ext uri="{BB962C8B-B14F-4D97-AF65-F5344CB8AC3E}">
        <p14:creationId xmlns:p14="http://schemas.microsoft.com/office/powerpoint/2010/main" val="3546646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BABECB3-B3F6-4CCC-9E9E-551E3D1028C7}" type="slidenum">
              <a:rPr lang="en-US" smtClean="0"/>
              <a:pPr/>
              <a:t>11</a:t>
            </a:fld>
            <a:endParaRPr lang="en-US" dirty="0"/>
          </a:p>
        </p:txBody>
      </p:sp>
    </p:spTree>
    <p:extLst>
      <p:ext uri="{BB962C8B-B14F-4D97-AF65-F5344CB8AC3E}">
        <p14:creationId xmlns:p14="http://schemas.microsoft.com/office/powerpoint/2010/main" val="629297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9/19/2025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9/19/2025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99CA5BA9-F9A4-6A98-506E-CABBE507839D}"/>
              </a:ext>
            </a:extLst>
          </p:cNvPr>
          <p:cNvSpPr/>
          <p:nvPr userDrawn="1">
            <p:custDataLst>
              <p:tags r:id="rId1"/>
            </p:custDataLst>
          </p:nvPr>
        </p:nvSpPr>
        <p:spPr>
          <a:xfrm>
            <a:off x="0" y="0"/>
            <a:ext cx="12700" cy="12700"/>
          </a:xfrm>
          <a:prstGeom prst="octagon">
            <a:avLst/>
          </a:prstGeom>
          <a:noFill/>
          <a:ln w="22225"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9/19/2025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80B1183E-C845-8527-6DD7-48F2F5389D58}"/>
              </a:ext>
            </a:extLst>
          </p:cNvPr>
          <p:cNvSpPr/>
          <p:nvPr userDrawn="1">
            <p:custDataLst>
              <p:tags r:id="rId1"/>
            </p:custDataLst>
          </p:nvPr>
        </p:nvSpPr>
        <p:spPr>
          <a:xfrm>
            <a:off x="0" y="0"/>
            <a:ext cx="12700" cy="12700"/>
          </a:xfrm>
          <a:prstGeom prst="octagon">
            <a:avLst/>
          </a:prstGeom>
          <a:noFill/>
          <a:ln w="22225"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9/19/2025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9/19/2025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6.emf"/><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1"/>
            <a:ext cx="8830639" cy="1179853"/>
          </a:xfrm>
        </p:spPr>
        <p:txBody>
          <a:bodyPr>
            <a:normAutofit/>
          </a:bodyPr>
          <a:lstStyle/>
          <a:p>
            <a:r>
              <a:rPr lang="en-US" sz="4400" dirty="0"/>
              <a:t>MARKET UPDATES PRESENTATION</a:t>
            </a:r>
          </a:p>
        </p:txBody>
      </p:sp>
      <p:sp>
        <p:nvSpPr>
          <p:cNvPr id="3" name="Subtitle 2"/>
          <p:cNvSpPr>
            <a:spLocks noGrp="1"/>
          </p:cNvSpPr>
          <p:nvPr>
            <p:ph type="subTitle" idx="1"/>
          </p:nvPr>
        </p:nvSpPr>
        <p:spPr>
          <a:xfrm>
            <a:off x="581191" y="2495445"/>
            <a:ext cx="10993549" cy="590321"/>
          </a:xfrm>
        </p:spPr>
        <p:txBody>
          <a:bodyPr>
            <a:normAutofit/>
          </a:bodyPr>
          <a:lstStyle/>
          <a:p>
            <a:r>
              <a:rPr lang="en-US" sz="2000" dirty="0"/>
              <a:t>WEDNESDAY,  10</a:t>
            </a:r>
            <a:r>
              <a:rPr lang="en-US" sz="2000" baseline="30000" dirty="0"/>
              <a:t>TH</a:t>
            </a:r>
            <a:r>
              <a:rPr lang="en-US" sz="2000" dirty="0"/>
              <a:t> September 2025</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572620" y="705414"/>
            <a:ext cx="2286000" cy="2103120"/>
          </a:xfrm>
          <a:prstGeom prst="rect">
            <a:avLst/>
          </a:prstGeom>
          <a:noFill/>
          <a:ln>
            <a:noFill/>
          </a:ln>
        </p:spPr>
      </p:pic>
      <p:pic>
        <p:nvPicPr>
          <p:cNvPr id="6" name="Picture 5" descr="Rolls of Newspaper">
            <a:extLst>
              <a:ext uri="{FF2B5EF4-FFF2-40B4-BE49-F238E27FC236}">
                <a16:creationId xmlns:a16="http://schemas.microsoft.com/office/drawing/2014/main" id="{D9F59E2C-34EB-F830-F67A-1D5A683D0B17}"/>
              </a:ext>
            </a:extLst>
          </p:cNvPr>
          <p:cNvPicPr>
            <a:picLocks noChangeAspect="1"/>
          </p:cNvPicPr>
          <p:nvPr/>
        </p:nvPicPr>
        <p:blipFill rotWithShape="1">
          <a:blip r:embed="rId4">
            <a:duotone>
              <a:schemeClr val="accent1">
                <a:shade val="45000"/>
                <a:satMod val="135000"/>
              </a:schemeClr>
              <a:prstClr val="white"/>
            </a:duotone>
          </a:blip>
          <a:srcRect l="-80" t="49502" r="78" b="6379"/>
          <a:stretch/>
        </p:blipFill>
        <p:spPr>
          <a:xfrm>
            <a:off x="420404" y="3085766"/>
            <a:ext cx="11324040" cy="3329891"/>
          </a:xfrm>
          <a:prstGeom prst="rect">
            <a:avLst/>
          </a:prstGeom>
        </p:spPr>
      </p:pic>
    </p:spTree>
    <p:extLst>
      <p:ext uri="{BB962C8B-B14F-4D97-AF65-F5344CB8AC3E}">
        <p14:creationId xmlns:p14="http://schemas.microsoft.com/office/powerpoint/2010/main" val="16332722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4D1103-4559-266A-CDDF-C09F0F9F433A}"/>
              </a:ext>
            </a:extLst>
          </p:cNvPr>
          <p:cNvSpPr txBox="1"/>
          <p:nvPr/>
        </p:nvSpPr>
        <p:spPr>
          <a:xfrm>
            <a:off x="5138530" y="798684"/>
            <a:ext cx="2305877" cy="954107"/>
          </a:xfrm>
          <a:prstGeom prst="rect">
            <a:avLst/>
          </a:prstGeom>
          <a:noFill/>
        </p:spPr>
        <p:txBody>
          <a:bodyPr wrap="square" rtlCol="0">
            <a:spAutoFit/>
          </a:bodyPr>
          <a:lstStyle/>
          <a:p>
            <a:r>
              <a:rPr lang="en-US" sz="2800" b="1" u="sng" dirty="0">
                <a:solidFill>
                  <a:srgbClr val="002060"/>
                </a:solidFill>
                <a:latin typeface="Gill Sans MT" panose="020B0502020104020203" pitchFamily="34" charset="0"/>
                <a:cs typeface="Calibri" panose="020F0502020204030204" pitchFamily="34" charset="0"/>
              </a:rPr>
              <a:t>CURRENCIES</a:t>
            </a:r>
          </a:p>
        </p:txBody>
      </p:sp>
      <p:sp>
        <p:nvSpPr>
          <p:cNvPr id="6" name="Title 5">
            <a:extLst>
              <a:ext uri="{FF2B5EF4-FFF2-40B4-BE49-F238E27FC236}">
                <a16:creationId xmlns:a16="http://schemas.microsoft.com/office/drawing/2014/main" id="{9B51BBB3-8EC8-C158-8AAD-BB5B98CEA007}"/>
              </a:ext>
            </a:extLst>
          </p:cNvPr>
          <p:cNvSpPr>
            <a:spLocks noGrp="1"/>
          </p:cNvSpPr>
          <p:nvPr>
            <p:ph type="title"/>
          </p:nvPr>
        </p:nvSpPr>
        <p:spPr/>
        <p:txBody>
          <a:bodyPr/>
          <a:lstStyle/>
          <a:p>
            <a:r>
              <a:rPr lang="en-US" dirty="0"/>
              <a:t>Local Currency market</a:t>
            </a:r>
          </a:p>
        </p:txBody>
      </p:sp>
      <p:sp>
        <p:nvSpPr>
          <p:cNvPr id="11" name="TextBox 10">
            <a:extLst>
              <a:ext uri="{FF2B5EF4-FFF2-40B4-BE49-F238E27FC236}">
                <a16:creationId xmlns:a16="http://schemas.microsoft.com/office/drawing/2014/main" id="{43F94006-9061-B46D-7DD4-EE494941DA53}"/>
              </a:ext>
            </a:extLst>
          </p:cNvPr>
          <p:cNvSpPr txBox="1"/>
          <p:nvPr/>
        </p:nvSpPr>
        <p:spPr>
          <a:xfrm>
            <a:off x="6326087" y="2557782"/>
            <a:ext cx="5438813" cy="3354765"/>
          </a:xfrm>
          <a:prstGeom prst="rect">
            <a:avLst/>
          </a:prstGeom>
          <a:noFill/>
        </p:spPr>
        <p:txBody>
          <a:bodyPr wrap="square">
            <a:spAutoFit/>
          </a:bodyPr>
          <a:lstStyle/>
          <a:p>
            <a:pPr marL="285750" marR="0" indent="-285750" algn="just">
              <a:buFont typeface="Wingdings" panose="05000000000000000000" pitchFamily="2" charset="2"/>
              <a:buChar char="§"/>
            </a:pPr>
            <a:r>
              <a:rPr lang="en-US" sz="1400" dirty="0">
                <a:solidFill>
                  <a:schemeClr val="accent1"/>
                </a:solidFill>
              </a:rPr>
              <a:t>The Kenyan shilling posted a mixed performance but remains stable against major international (especially the USD) and regional currencies which can be attributed to the improved forex reserves.</a:t>
            </a:r>
          </a:p>
          <a:p>
            <a:pPr marL="285750" marR="0" indent="-285750" algn="just">
              <a:buFont typeface="Wingdings" panose="05000000000000000000" pitchFamily="2" charset="2"/>
              <a:buChar char="§"/>
            </a:pPr>
            <a:endParaRPr lang="en-US" sz="1600" dirty="0">
              <a:solidFill>
                <a:schemeClr val="accent1"/>
              </a:solidFill>
            </a:endParaRPr>
          </a:p>
          <a:p>
            <a:pPr marL="285750" indent="-285750" algn="just">
              <a:buFont typeface="Wingdings" panose="05000000000000000000" pitchFamily="2" charset="2"/>
              <a:buChar char="§"/>
            </a:pPr>
            <a:r>
              <a:rPr lang="en-US" sz="1400" dirty="0">
                <a:solidFill>
                  <a:schemeClr val="accent1"/>
                </a:solidFill>
              </a:rPr>
              <a:t>Kenyan foreign reserves increased with approximately $13 million, to close the week at $10.902 billion - this can be attributed to the increased remittance inflows.</a:t>
            </a:r>
          </a:p>
          <a:p>
            <a:pPr marL="285750" indent="-285750" algn="just">
              <a:buFont typeface="Wingdings" panose="05000000000000000000" pitchFamily="2" charset="2"/>
              <a:buChar char="§"/>
            </a:pPr>
            <a:endParaRPr lang="en-US" sz="1400" dirty="0">
              <a:solidFill>
                <a:schemeClr val="accent1"/>
              </a:solidFill>
            </a:endParaRPr>
          </a:p>
          <a:p>
            <a:pPr marL="285750" indent="-285750" algn="just">
              <a:buFont typeface="Wingdings" panose="05000000000000000000" pitchFamily="2" charset="2"/>
              <a:buChar char="§"/>
            </a:pPr>
            <a:r>
              <a:rPr lang="en-US" sz="1400" dirty="0">
                <a:solidFill>
                  <a:schemeClr val="accent1"/>
                </a:solidFill>
              </a:rPr>
              <a:t>Notably, the Kenyan import cover remained stable at 4.8 months,  which is still above the CBK’s requirement of atleast 4.5 months.</a:t>
            </a:r>
          </a:p>
          <a:p>
            <a:pPr marL="285750" indent="-285750" algn="just">
              <a:buFont typeface="Wingdings" panose="05000000000000000000" pitchFamily="2" charset="2"/>
              <a:buChar char="§"/>
            </a:pPr>
            <a:endParaRPr lang="en-US" sz="1400" dirty="0">
              <a:solidFill>
                <a:schemeClr val="accent1"/>
              </a:solidFill>
            </a:endParaRPr>
          </a:p>
          <a:p>
            <a:pPr marL="285750" indent="-285750" algn="just">
              <a:buFont typeface="Wingdings" panose="05000000000000000000" pitchFamily="2" charset="2"/>
              <a:buChar char="§"/>
            </a:pPr>
            <a:r>
              <a:rPr lang="en-US" sz="1400" dirty="0">
                <a:solidFill>
                  <a:schemeClr val="accent1"/>
                </a:solidFill>
              </a:rPr>
              <a:t>Kenyan annual inflation for the month of August increased to 4.50%, up from 4.15% in July 2025, driven by higher costs of food and transport. However, Uganda’s inflation remained stable at 3.80% for the same period (Tanzania hasn’t yet released its latest inflation data) </a:t>
            </a:r>
          </a:p>
        </p:txBody>
      </p:sp>
      <p:graphicFrame>
        <p:nvGraphicFramePr>
          <p:cNvPr id="17" name="Diagram 16">
            <a:extLst>
              <a:ext uri="{FF2B5EF4-FFF2-40B4-BE49-F238E27FC236}">
                <a16:creationId xmlns:a16="http://schemas.microsoft.com/office/drawing/2014/main" id="{63597A88-0AE3-F1D5-82C2-79F36BD595B6}"/>
              </a:ext>
            </a:extLst>
          </p:cNvPr>
          <p:cNvGraphicFramePr/>
          <p:nvPr>
            <p:extLst>
              <p:ext uri="{D42A27DB-BD31-4B8C-83A1-F6EECF244321}">
                <p14:modId xmlns:p14="http://schemas.microsoft.com/office/powerpoint/2010/main" val="2269857638"/>
              </p:ext>
            </p:extLst>
          </p:nvPr>
        </p:nvGraphicFramePr>
        <p:xfrm>
          <a:off x="427099" y="4884846"/>
          <a:ext cx="5668900" cy="1494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BF31DB1-2B18-F36F-D5AE-905867C26775}"/>
              </a:ext>
            </a:extLst>
          </p:cNvPr>
          <p:cNvPicPr>
            <a:picLocks noChangeAspect="1"/>
          </p:cNvPicPr>
          <p:nvPr/>
        </p:nvPicPr>
        <p:blipFill>
          <a:blip r:embed="rId8"/>
          <a:stretch>
            <a:fillRect/>
          </a:stretch>
        </p:blipFill>
        <p:spPr>
          <a:xfrm>
            <a:off x="427100" y="2265148"/>
            <a:ext cx="5668899" cy="1447017"/>
          </a:xfrm>
          <a:prstGeom prst="rect">
            <a:avLst/>
          </a:prstGeom>
        </p:spPr>
      </p:pic>
      <p:pic>
        <p:nvPicPr>
          <p:cNvPr id="8" name="Picture 7">
            <a:extLst>
              <a:ext uri="{FF2B5EF4-FFF2-40B4-BE49-F238E27FC236}">
                <a16:creationId xmlns:a16="http://schemas.microsoft.com/office/drawing/2014/main" id="{2B4B8966-883F-85FC-8E02-624ACB0D0443}"/>
              </a:ext>
            </a:extLst>
          </p:cNvPr>
          <p:cNvPicPr>
            <a:picLocks noChangeAspect="1"/>
          </p:cNvPicPr>
          <p:nvPr/>
        </p:nvPicPr>
        <p:blipFill>
          <a:blip r:embed="rId9"/>
          <a:stretch>
            <a:fillRect/>
          </a:stretch>
        </p:blipFill>
        <p:spPr>
          <a:xfrm>
            <a:off x="427099" y="4155824"/>
            <a:ext cx="5672408" cy="630268"/>
          </a:xfrm>
          <a:prstGeom prst="rect">
            <a:avLst/>
          </a:prstGeom>
        </p:spPr>
      </p:pic>
    </p:spTree>
    <p:extLst>
      <p:ext uri="{BB962C8B-B14F-4D97-AF65-F5344CB8AC3E}">
        <p14:creationId xmlns:p14="http://schemas.microsoft.com/office/powerpoint/2010/main" val="42008054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B96DA-D622-F4B2-FB35-F1612F58F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25C1BB-A89F-5329-7A6C-2535CB35E691}"/>
              </a:ext>
            </a:extLst>
          </p:cNvPr>
          <p:cNvSpPr>
            <a:spLocks noGrp="1"/>
          </p:cNvSpPr>
          <p:nvPr>
            <p:ph type="title"/>
          </p:nvPr>
        </p:nvSpPr>
        <p:spPr/>
        <p:txBody>
          <a:bodyPr/>
          <a:lstStyle/>
          <a:p>
            <a:r>
              <a:rPr lang="en-US" dirty="0"/>
              <a:t>Local EQUITY MARKET</a:t>
            </a:r>
          </a:p>
        </p:txBody>
      </p:sp>
      <p:sp>
        <p:nvSpPr>
          <p:cNvPr id="15" name="TextBox 14">
            <a:extLst>
              <a:ext uri="{FF2B5EF4-FFF2-40B4-BE49-F238E27FC236}">
                <a16:creationId xmlns:a16="http://schemas.microsoft.com/office/drawing/2014/main" id="{5CA5A2EE-6EE8-DC9F-3335-8F86F8BECC84}"/>
              </a:ext>
            </a:extLst>
          </p:cNvPr>
          <p:cNvSpPr txBox="1"/>
          <p:nvPr/>
        </p:nvSpPr>
        <p:spPr>
          <a:xfrm>
            <a:off x="5737860" y="1949511"/>
            <a:ext cx="6013192" cy="2385268"/>
          </a:xfrm>
          <a:prstGeom prst="rect">
            <a:avLst/>
          </a:prstGeom>
          <a:noFill/>
        </p:spPr>
        <p:txBody>
          <a:bodyPr wrap="square" rtlCol="0">
            <a:spAutoFit/>
          </a:bodyPr>
          <a:lstStyle/>
          <a:p>
            <a:pPr marR="0" algn="just">
              <a:buClr>
                <a:schemeClr val="accent2"/>
              </a:buClr>
            </a:pPr>
            <a:r>
              <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Generally,  the equity market posted a positive performance:</a:t>
            </a:r>
          </a:p>
          <a:p>
            <a:pPr marL="285750" marR="0" indent="-285750" algn="just">
              <a:buClr>
                <a:schemeClr val="accent2"/>
              </a:buClr>
              <a:buFont typeface="Wingdings" panose="05000000000000000000" pitchFamily="2" charset="2"/>
              <a:buChar char="§"/>
            </a:pPr>
            <a:r>
              <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Market cap increased with approximately KSh 83 billion, indicating </a:t>
            </a:r>
            <a:r>
              <a:rPr lang="en-US" sz="15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a:t>
            </a:r>
            <a:r>
              <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creased share prices and a higher value assigned to listed companies</a:t>
            </a:r>
          </a:p>
          <a:p>
            <a:pPr marL="285750" marR="0" indent="-285750" algn="just">
              <a:buClr>
                <a:schemeClr val="accent2"/>
              </a:buClr>
              <a:buFont typeface="Wingdings" panose="05000000000000000000" pitchFamily="2" charset="2"/>
              <a:buChar char="§"/>
            </a:pP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buClr>
                <a:schemeClr val="accent2"/>
              </a:buClr>
              <a:buFont typeface="Wingdings" panose="05000000000000000000" pitchFamily="2" charset="2"/>
              <a:buChar char="§"/>
            </a:pPr>
            <a:r>
              <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Equity turnover increased by approximately KSh 26 million because of increased trading activities, from 36 to 62 million traded shares</a:t>
            </a:r>
          </a:p>
          <a:p>
            <a:pPr marL="285750" marR="0" indent="-285750" algn="just">
              <a:buClr>
                <a:schemeClr val="accent2"/>
              </a:buClr>
              <a:buFont typeface="Wingdings" panose="05000000000000000000" pitchFamily="2" charset="2"/>
              <a:buChar char="§"/>
            </a:pP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buClr>
                <a:schemeClr val="accent2"/>
              </a:buClr>
              <a:buFont typeface="Wingdings" panose="05000000000000000000" pitchFamily="2" charset="2"/>
              <a:buChar char="§"/>
            </a:pPr>
            <a:r>
              <a:rPr lang="en-US" sz="15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Kenyan indices posted an improved performance due to gains in select small &amp; mid-cap stocks and </a:t>
            </a:r>
            <a:r>
              <a:rPr lang="en-US" sz="1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CBK’s easing rates which triggers positive investor reaction. </a:t>
            </a:r>
            <a:endParaRPr lang="en-US" sz="15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7097E12D-5E11-EF0C-4648-90E304435F3E}"/>
              </a:ext>
            </a:extLst>
          </p:cNvPr>
          <p:cNvSpPr txBox="1"/>
          <p:nvPr/>
        </p:nvSpPr>
        <p:spPr>
          <a:xfrm>
            <a:off x="5875020" y="4350857"/>
            <a:ext cx="5876032" cy="2123658"/>
          </a:xfrm>
          <a:prstGeom prst="rect">
            <a:avLst/>
          </a:prstGeom>
          <a:noFill/>
        </p:spPr>
        <p:txBody>
          <a:bodyPr wrap="square" rtlCol="0">
            <a:spAutoFit/>
          </a:bodyPr>
          <a:lstStyle/>
          <a:p>
            <a:pPr algn="just">
              <a:spcAft>
                <a:spcPts val="600"/>
              </a:spcAft>
            </a:pPr>
            <a:r>
              <a:rPr lang="en-US" sz="15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Insight: Foreign Investor Activity at NSE Reverses Trend</a:t>
            </a:r>
            <a:endPar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Foreign investors at the NSE reversed their trend in the first week of September, selling KSh 3.35 billion worth of equities against purchases of KSh 2.17 billion, resulting in a net outflow of KSh 1.18 billion. This shift comes after a record inflow of KSh 1.65 billion in August and highlights the volatility of cross-border capital positioning, which may impact market sentiment heading into the final quarter of 2025.</a:t>
            </a:r>
          </a:p>
        </p:txBody>
      </p:sp>
      <p:pic>
        <p:nvPicPr>
          <p:cNvPr id="4" name="Picture 3">
            <a:extLst>
              <a:ext uri="{FF2B5EF4-FFF2-40B4-BE49-F238E27FC236}">
                <a16:creationId xmlns:a16="http://schemas.microsoft.com/office/drawing/2014/main" id="{A874D21A-E6CC-47E7-83FE-CBCF44C8A303}"/>
              </a:ext>
            </a:extLst>
          </p:cNvPr>
          <p:cNvPicPr>
            <a:picLocks noChangeAspect="1"/>
          </p:cNvPicPr>
          <p:nvPr/>
        </p:nvPicPr>
        <p:blipFill>
          <a:blip r:embed="rId3"/>
          <a:stretch>
            <a:fillRect/>
          </a:stretch>
        </p:blipFill>
        <p:spPr>
          <a:xfrm>
            <a:off x="440948" y="2119205"/>
            <a:ext cx="5074920" cy="746760"/>
          </a:xfrm>
          <a:prstGeom prst="rect">
            <a:avLst/>
          </a:prstGeom>
        </p:spPr>
      </p:pic>
      <p:pic>
        <p:nvPicPr>
          <p:cNvPr id="7" name="Picture 6">
            <a:extLst>
              <a:ext uri="{FF2B5EF4-FFF2-40B4-BE49-F238E27FC236}">
                <a16:creationId xmlns:a16="http://schemas.microsoft.com/office/drawing/2014/main" id="{4ECC2932-9075-2AF6-C2EE-74A302774782}"/>
              </a:ext>
            </a:extLst>
          </p:cNvPr>
          <p:cNvPicPr>
            <a:picLocks noChangeAspect="1"/>
          </p:cNvPicPr>
          <p:nvPr/>
        </p:nvPicPr>
        <p:blipFill>
          <a:blip r:embed="rId4"/>
          <a:stretch>
            <a:fillRect/>
          </a:stretch>
        </p:blipFill>
        <p:spPr>
          <a:xfrm>
            <a:off x="457487" y="3176363"/>
            <a:ext cx="5074920" cy="1295400"/>
          </a:xfrm>
          <a:prstGeom prst="rect">
            <a:avLst/>
          </a:prstGeom>
        </p:spPr>
      </p:pic>
      <p:pic>
        <p:nvPicPr>
          <p:cNvPr id="10" name="Picture 9">
            <a:extLst>
              <a:ext uri="{FF2B5EF4-FFF2-40B4-BE49-F238E27FC236}">
                <a16:creationId xmlns:a16="http://schemas.microsoft.com/office/drawing/2014/main" id="{1654103E-0B14-B0A4-C497-85BBB2229650}"/>
              </a:ext>
            </a:extLst>
          </p:cNvPr>
          <p:cNvPicPr>
            <a:picLocks noChangeAspect="1"/>
          </p:cNvPicPr>
          <p:nvPr/>
        </p:nvPicPr>
        <p:blipFill>
          <a:blip r:embed="rId5"/>
          <a:stretch>
            <a:fillRect/>
          </a:stretch>
        </p:blipFill>
        <p:spPr>
          <a:xfrm>
            <a:off x="458519" y="4782161"/>
            <a:ext cx="5074920" cy="1661160"/>
          </a:xfrm>
          <a:prstGeom prst="rect">
            <a:avLst/>
          </a:prstGeom>
        </p:spPr>
      </p:pic>
    </p:spTree>
    <p:extLst>
      <p:ext uri="{BB962C8B-B14F-4D97-AF65-F5344CB8AC3E}">
        <p14:creationId xmlns:p14="http://schemas.microsoft.com/office/powerpoint/2010/main" val="299942038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12C95-1039-0F7C-A31D-BC763D203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8BD5D-BB7E-3F0F-71B7-3A72C8C675EF}"/>
              </a:ext>
            </a:extLst>
          </p:cNvPr>
          <p:cNvSpPr>
            <a:spLocks noGrp="1"/>
          </p:cNvSpPr>
          <p:nvPr>
            <p:ph type="title"/>
          </p:nvPr>
        </p:nvSpPr>
        <p:spPr/>
        <p:txBody>
          <a:bodyPr/>
          <a:lstStyle/>
          <a:p>
            <a:r>
              <a:rPr lang="en-US" dirty="0"/>
              <a:t>major players, top performers &amp; corporate actions</a:t>
            </a:r>
          </a:p>
        </p:txBody>
      </p:sp>
      <p:sp>
        <p:nvSpPr>
          <p:cNvPr id="12" name="TextBox 11">
            <a:extLst>
              <a:ext uri="{FF2B5EF4-FFF2-40B4-BE49-F238E27FC236}">
                <a16:creationId xmlns:a16="http://schemas.microsoft.com/office/drawing/2014/main" id="{2A81BA38-7992-9F15-C4E9-F22C5B88BA1B}"/>
              </a:ext>
            </a:extLst>
          </p:cNvPr>
          <p:cNvSpPr txBox="1"/>
          <p:nvPr/>
        </p:nvSpPr>
        <p:spPr>
          <a:xfrm>
            <a:off x="445769" y="5228095"/>
            <a:ext cx="5865821"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R="0" algn="just">
              <a:buClr>
                <a:schemeClr val="accent2"/>
              </a:buClr>
            </a:pPr>
            <a:r>
              <a:rPr lang="en-US" sz="15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Corporate Actions:</a:t>
            </a:r>
          </a:p>
          <a:p>
            <a:pPr marL="285750" marR="0" indent="-285750" algn="just">
              <a:buClr>
                <a:schemeClr val="accent2"/>
              </a:buClr>
              <a:buFont typeface="Wingdings" panose="05000000000000000000" pitchFamily="2" charset="2"/>
              <a:buChar char="§"/>
            </a:pPr>
            <a:r>
              <a:rPr lang="en-US" sz="15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BAT — Interim KES 10.00/share</a:t>
            </a:r>
            <a:r>
              <a:rPr lang="en-US" sz="1500" dirty="0">
                <a:solidFill>
                  <a:schemeClr val="accent1"/>
                </a:solidFill>
                <a:latin typeface="Calibri" panose="020F0502020204030204" pitchFamily="34" charset="0"/>
                <a:ea typeface="Calibri" panose="020F0502020204030204" pitchFamily="34" charset="0"/>
                <a:cs typeface="Calibri" panose="020F0502020204030204" pitchFamily="34" charset="0"/>
              </a:rPr>
              <a:t>,</a:t>
            </a:r>
            <a:r>
              <a:rPr lang="en-US" sz="15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Payment: Sep 26, 2025.</a:t>
            </a:r>
          </a:p>
        </p:txBody>
      </p:sp>
      <p:sp>
        <p:nvSpPr>
          <p:cNvPr id="13" name="TextBox 12">
            <a:extLst>
              <a:ext uri="{FF2B5EF4-FFF2-40B4-BE49-F238E27FC236}">
                <a16:creationId xmlns:a16="http://schemas.microsoft.com/office/drawing/2014/main" id="{89E0586E-6791-40BA-E4F5-055B314D32E8}"/>
              </a:ext>
            </a:extLst>
          </p:cNvPr>
          <p:cNvSpPr txBox="1"/>
          <p:nvPr/>
        </p:nvSpPr>
        <p:spPr>
          <a:xfrm>
            <a:off x="6525838" y="4881847"/>
            <a:ext cx="5220392" cy="12464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R="0" algn="just">
              <a:buClr>
                <a:schemeClr val="accent2"/>
              </a:buClr>
            </a:pPr>
            <a:r>
              <a:rPr lang="en-US" sz="15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Undervalued Stocks</a:t>
            </a:r>
          </a:p>
          <a:p>
            <a:pPr marL="285750" marR="0" indent="-285750" algn="just">
              <a:buClr>
                <a:schemeClr val="accent2"/>
              </a:buClr>
              <a:buFont typeface="Wingdings" panose="05000000000000000000" pitchFamily="2" charset="2"/>
              <a:buChar char="§"/>
            </a:pPr>
            <a:r>
              <a:rPr lang="en-US" sz="15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Jubilee – KSh. 304.75 </a:t>
            </a:r>
          </a:p>
          <a:p>
            <a:pPr marL="285750" marR="0" indent="-285750" algn="just">
              <a:buClr>
                <a:schemeClr val="accent2"/>
              </a:buClr>
              <a:buFont typeface="Wingdings" panose="05000000000000000000" pitchFamily="2" charset="2"/>
              <a:buChar char="§"/>
            </a:pPr>
            <a:r>
              <a:rPr lang="en-US" sz="15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KPLC – KSh. 14.00 </a:t>
            </a:r>
          </a:p>
          <a:p>
            <a:pPr marL="285750" marR="0" indent="-285750" algn="just">
              <a:buClr>
                <a:schemeClr val="accent2"/>
              </a:buClr>
              <a:buFont typeface="Wingdings" panose="05000000000000000000" pitchFamily="2" charset="2"/>
              <a:buChar char="§"/>
            </a:pPr>
            <a:r>
              <a:rPr lang="en-US" sz="15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DTB – KSh. 103.00 </a:t>
            </a:r>
          </a:p>
          <a:p>
            <a:pPr marL="285750" marR="0" indent="-285750" algn="just">
              <a:buClr>
                <a:schemeClr val="accent2"/>
              </a:buClr>
              <a:buFont typeface="Wingdings" panose="05000000000000000000" pitchFamily="2" charset="2"/>
              <a:buChar char="§"/>
            </a:pPr>
            <a:r>
              <a:rPr lang="en-US" sz="15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KCB – KSh.  50.50 </a:t>
            </a:r>
          </a:p>
        </p:txBody>
      </p:sp>
      <p:pic>
        <p:nvPicPr>
          <p:cNvPr id="4" name="Picture 3">
            <a:extLst>
              <a:ext uri="{FF2B5EF4-FFF2-40B4-BE49-F238E27FC236}">
                <a16:creationId xmlns:a16="http://schemas.microsoft.com/office/drawing/2014/main" id="{0514F76F-DDB7-D9C2-8E93-0BB24E3761F6}"/>
              </a:ext>
            </a:extLst>
          </p:cNvPr>
          <p:cNvPicPr>
            <a:picLocks noChangeAspect="1"/>
          </p:cNvPicPr>
          <p:nvPr/>
        </p:nvPicPr>
        <p:blipFill>
          <a:blip r:embed="rId3"/>
          <a:stretch>
            <a:fillRect/>
          </a:stretch>
        </p:blipFill>
        <p:spPr>
          <a:xfrm>
            <a:off x="445768" y="2265044"/>
            <a:ext cx="5865822" cy="2360527"/>
          </a:xfrm>
          <a:prstGeom prst="rect">
            <a:avLst/>
          </a:prstGeom>
        </p:spPr>
      </p:pic>
      <p:pic>
        <p:nvPicPr>
          <p:cNvPr id="6" name="Picture 5">
            <a:extLst>
              <a:ext uri="{FF2B5EF4-FFF2-40B4-BE49-F238E27FC236}">
                <a16:creationId xmlns:a16="http://schemas.microsoft.com/office/drawing/2014/main" id="{6DE26FE7-152D-2FDA-4963-696EF294CA25}"/>
              </a:ext>
            </a:extLst>
          </p:cNvPr>
          <p:cNvPicPr>
            <a:picLocks noChangeAspect="1"/>
          </p:cNvPicPr>
          <p:nvPr/>
        </p:nvPicPr>
        <p:blipFill>
          <a:blip r:embed="rId4"/>
          <a:stretch>
            <a:fillRect/>
          </a:stretch>
        </p:blipFill>
        <p:spPr>
          <a:xfrm>
            <a:off x="6525838" y="2031525"/>
            <a:ext cx="5237537" cy="2674290"/>
          </a:xfrm>
          <a:prstGeom prst="rect">
            <a:avLst/>
          </a:prstGeom>
        </p:spPr>
      </p:pic>
    </p:spTree>
    <p:extLst>
      <p:ext uri="{BB962C8B-B14F-4D97-AF65-F5344CB8AC3E}">
        <p14:creationId xmlns:p14="http://schemas.microsoft.com/office/powerpoint/2010/main" val="86733167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B7A97-6D84-00D6-220A-3D164139B21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2CDE250-FA2B-CF04-7C24-6BD69E98F980}"/>
              </a:ext>
            </a:extLst>
          </p:cNvPr>
          <p:cNvSpPr>
            <a:spLocks noGrp="1"/>
          </p:cNvSpPr>
          <p:nvPr>
            <p:ph type="title"/>
          </p:nvPr>
        </p:nvSpPr>
        <p:spPr>
          <a:xfrm>
            <a:off x="581192" y="729658"/>
            <a:ext cx="11029616" cy="988332"/>
          </a:xfrm>
        </p:spPr>
        <p:txBody>
          <a:bodyPr/>
          <a:lstStyle/>
          <a:p>
            <a:r>
              <a:rPr lang="en-US" dirty="0"/>
              <a:t>FIXED INCOME market:  T-bills</a:t>
            </a:r>
          </a:p>
        </p:txBody>
      </p:sp>
      <p:sp>
        <p:nvSpPr>
          <p:cNvPr id="2" name="TextBox 1">
            <a:extLst>
              <a:ext uri="{FF2B5EF4-FFF2-40B4-BE49-F238E27FC236}">
                <a16:creationId xmlns:a16="http://schemas.microsoft.com/office/drawing/2014/main" id="{3E3A025E-6517-5A59-4C48-56084ED58489}"/>
              </a:ext>
            </a:extLst>
          </p:cNvPr>
          <p:cNvSpPr txBox="1"/>
          <p:nvPr/>
        </p:nvSpPr>
        <p:spPr>
          <a:xfrm>
            <a:off x="581192" y="4977674"/>
            <a:ext cx="11271719" cy="1477328"/>
          </a:xfrm>
          <a:prstGeom prst="rect">
            <a:avLst/>
          </a:prstGeom>
          <a:noFill/>
        </p:spPr>
        <p:txBody>
          <a:bodyPr wrap="square">
            <a:spAutoFit/>
          </a:bodyPr>
          <a:lstStyle/>
          <a:p>
            <a:pPr algn="ctr">
              <a:defRPr/>
            </a:pPr>
            <a:r>
              <a:rPr lang="en-US"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T-Bill Trend Commentary</a:t>
            </a:r>
          </a:p>
          <a:p>
            <a:pPr>
              <a:defRPr/>
            </a:pP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Rate Cuts: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CBK has been steadily slashing its benchmark rate, bringing borrowing costs lower. T-bill yields follow suit, now dropping below 10%. </a:t>
            </a:r>
          </a:p>
          <a:p>
            <a:pPr>
              <a:defRPr/>
            </a:pP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Tame Inflation &amp; Stable Economy: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With headline inflation at 4.50%, but still within the CBK’s 2.5–7.5% target range, there’s less pressure to keep yields high.</a:t>
            </a:r>
          </a:p>
        </p:txBody>
      </p:sp>
      <p:pic>
        <p:nvPicPr>
          <p:cNvPr id="5" name="Picture 4">
            <a:extLst>
              <a:ext uri="{FF2B5EF4-FFF2-40B4-BE49-F238E27FC236}">
                <a16:creationId xmlns:a16="http://schemas.microsoft.com/office/drawing/2014/main" id="{BFCFDA85-6766-92C8-6E0E-848AB0F05C5A}"/>
              </a:ext>
            </a:extLst>
          </p:cNvPr>
          <p:cNvPicPr>
            <a:picLocks noChangeAspect="1"/>
          </p:cNvPicPr>
          <p:nvPr/>
        </p:nvPicPr>
        <p:blipFill>
          <a:blip r:embed="rId3"/>
          <a:stretch>
            <a:fillRect/>
          </a:stretch>
        </p:blipFill>
        <p:spPr>
          <a:xfrm>
            <a:off x="2847663" y="2286891"/>
            <a:ext cx="6496674" cy="955967"/>
          </a:xfrm>
          <a:prstGeom prst="rect">
            <a:avLst/>
          </a:prstGeom>
        </p:spPr>
      </p:pic>
      <p:pic>
        <p:nvPicPr>
          <p:cNvPr id="8" name="Picture 7">
            <a:extLst>
              <a:ext uri="{FF2B5EF4-FFF2-40B4-BE49-F238E27FC236}">
                <a16:creationId xmlns:a16="http://schemas.microsoft.com/office/drawing/2014/main" id="{F517FCF1-2EBD-4F72-6786-4FE966BB3C5B}"/>
              </a:ext>
            </a:extLst>
          </p:cNvPr>
          <p:cNvPicPr>
            <a:picLocks noChangeAspect="1"/>
          </p:cNvPicPr>
          <p:nvPr/>
        </p:nvPicPr>
        <p:blipFill>
          <a:blip r:embed="rId4"/>
          <a:stretch>
            <a:fillRect/>
          </a:stretch>
        </p:blipFill>
        <p:spPr>
          <a:xfrm>
            <a:off x="996491" y="3452806"/>
            <a:ext cx="10199017" cy="1190293"/>
          </a:xfrm>
          <a:prstGeom prst="rect">
            <a:avLst/>
          </a:prstGeom>
        </p:spPr>
      </p:pic>
    </p:spTree>
    <p:extLst>
      <p:ext uri="{BB962C8B-B14F-4D97-AF65-F5344CB8AC3E}">
        <p14:creationId xmlns:p14="http://schemas.microsoft.com/office/powerpoint/2010/main" val="115007007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AEFFED-7D61-AA98-2B66-342B0A8E0E6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7A1EB241-0852-428A-8A50-67737CA9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7A23EDC2-E1E5-4C5D-9C74-714516AF5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B2781548-0E4F-4401-A909-82EDF50DB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C61FDE54-4204-4D08-A7FE-3ADFDAE64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itle 8">
            <a:extLst>
              <a:ext uri="{FF2B5EF4-FFF2-40B4-BE49-F238E27FC236}">
                <a16:creationId xmlns:a16="http://schemas.microsoft.com/office/drawing/2014/main" id="{8E567DE7-F273-5FDB-0210-9E6791A94E25}"/>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FIXED INCOME market:  Euro-bonds</a:t>
            </a:r>
          </a:p>
        </p:txBody>
      </p:sp>
      <p:sp>
        <p:nvSpPr>
          <p:cNvPr id="22" name="Rectangle 21">
            <a:extLst>
              <a:ext uri="{FF2B5EF4-FFF2-40B4-BE49-F238E27FC236}">
                <a16:creationId xmlns:a16="http://schemas.microsoft.com/office/drawing/2014/main" id="{63B00090-190F-42B0-8518-3093C0D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CDD696E-2E50-6341-13F5-DC1D2A8346F7}"/>
              </a:ext>
            </a:extLst>
          </p:cNvPr>
          <p:cNvSpPr txBox="1"/>
          <p:nvPr/>
        </p:nvSpPr>
        <p:spPr>
          <a:xfrm>
            <a:off x="6093490" y="2272933"/>
            <a:ext cx="5685057" cy="4045683"/>
          </a:xfrm>
          <a:prstGeom prst="rect">
            <a:avLst/>
          </a:prstGeom>
        </p:spPr>
        <p:txBody>
          <a:bodyPr vert="horz" lIns="91440" tIns="45720" rIns="91440" bIns="45720" rtlCol="0" anchor="ctr">
            <a:normAutofit/>
          </a:bodyPr>
          <a:lstStyle/>
          <a:p>
            <a:pPr marR="0" algn="just">
              <a:lnSpc>
                <a:spcPct val="90000"/>
              </a:lnSpc>
              <a:spcBef>
                <a:spcPct val="20000"/>
              </a:spcBef>
              <a:spcAft>
                <a:spcPts val="600"/>
              </a:spcAft>
              <a:buClr>
                <a:schemeClr val="accent2"/>
              </a:buClr>
              <a:buSzPct val="92000"/>
            </a:pPr>
            <a:r>
              <a:rPr lang="en-US" sz="1500" dirty="0">
                <a:solidFill>
                  <a:schemeClr val="accent1"/>
                </a:solidFill>
                <a:effectLst/>
              </a:rPr>
              <a:t>Kenyan Eurobond yields declined on average</a:t>
            </a:r>
          </a:p>
          <a:p>
            <a:pPr marR="0" algn="just">
              <a:lnSpc>
                <a:spcPct val="90000"/>
              </a:lnSpc>
              <a:spcBef>
                <a:spcPct val="20000"/>
              </a:spcBef>
              <a:spcAft>
                <a:spcPts val="600"/>
              </a:spcAft>
              <a:buClr>
                <a:schemeClr val="accent2"/>
              </a:buClr>
              <a:buSzPct val="92000"/>
            </a:pPr>
            <a:endParaRPr lang="en-US" sz="1500" dirty="0">
              <a:solidFill>
                <a:schemeClr val="accent1"/>
              </a:solidFill>
              <a:effectLst/>
            </a:endParaRPr>
          </a:p>
          <a:p>
            <a:pPr marR="0" algn="just">
              <a:lnSpc>
                <a:spcPct val="90000"/>
              </a:lnSpc>
              <a:spcBef>
                <a:spcPct val="20000"/>
              </a:spcBef>
              <a:spcAft>
                <a:spcPts val="600"/>
              </a:spcAft>
              <a:buClr>
                <a:schemeClr val="accent2"/>
              </a:buClr>
              <a:buSzPct val="92000"/>
            </a:pPr>
            <a:r>
              <a:rPr lang="en-US" sz="1500" b="1" dirty="0">
                <a:solidFill>
                  <a:schemeClr val="tx2"/>
                </a:solidFill>
                <a:effectLst/>
              </a:rPr>
              <a:t>Key factors affecting Kenyan Eurobond performance</a:t>
            </a:r>
          </a:p>
          <a:p>
            <a:pPr marR="0" algn="just">
              <a:lnSpc>
                <a:spcPct val="90000"/>
              </a:lnSpc>
              <a:spcBef>
                <a:spcPct val="20000"/>
              </a:spcBef>
              <a:spcAft>
                <a:spcPts val="600"/>
              </a:spcAft>
              <a:buClr>
                <a:schemeClr val="accent2"/>
              </a:buClr>
              <a:buSzPct val="92000"/>
            </a:pPr>
            <a:r>
              <a:rPr lang="en-US" sz="1500" dirty="0">
                <a:solidFill>
                  <a:schemeClr val="tx2"/>
                </a:solidFill>
                <a:effectLst/>
              </a:rPr>
              <a:t>Global interest rates – Higher U.S. Treasury yields push Kenyan yields up, lowering bond prices</a:t>
            </a:r>
          </a:p>
          <a:p>
            <a:pPr marR="0" algn="just">
              <a:lnSpc>
                <a:spcPct val="90000"/>
              </a:lnSpc>
              <a:spcBef>
                <a:spcPct val="20000"/>
              </a:spcBef>
              <a:spcAft>
                <a:spcPts val="600"/>
              </a:spcAft>
              <a:buClr>
                <a:schemeClr val="accent2"/>
              </a:buClr>
              <a:buSzPct val="92000"/>
            </a:pPr>
            <a:r>
              <a:rPr lang="en-US" sz="1500" dirty="0">
                <a:solidFill>
                  <a:schemeClr val="tx2"/>
                </a:solidFill>
                <a:effectLst/>
              </a:rPr>
              <a:t>Kenya’s fiscal position – Rising debt, deficits, or IMF delays hurt investor confidence</a:t>
            </a:r>
          </a:p>
          <a:p>
            <a:pPr marR="0" algn="just">
              <a:lnSpc>
                <a:spcPct val="90000"/>
              </a:lnSpc>
              <a:spcBef>
                <a:spcPct val="20000"/>
              </a:spcBef>
              <a:spcAft>
                <a:spcPts val="600"/>
              </a:spcAft>
              <a:buClr>
                <a:schemeClr val="accent2"/>
              </a:buClr>
              <a:buSzPct val="92000"/>
            </a:pPr>
            <a:r>
              <a:rPr lang="en-US" sz="1500" dirty="0">
                <a:solidFill>
                  <a:schemeClr val="tx2"/>
                </a:solidFill>
                <a:effectLst/>
              </a:rPr>
              <a:t>Currency risk – Shilling depreciation raises repayment risk; drives yields higher and the inverse</a:t>
            </a:r>
          </a:p>
          <a:p>
            <a:pPr marR="0" algn="just">
              <a:lnSpc>
                <a:spcPct val="90000"/>
              </a:lnSpc>
              <a:spcBef>
                <a:spcPct val="20000"/>
              </a:spcBef>
              <a:spcAft>
                <a:spcPts val="600"/>
              </a:spcAft>
              <a:buClr>
                <a:schemeClr val="accent2"/>
              </a:buClr>
              <a:buSzPct val="92000"/>
            </a:pPr>
            <a:r>
              <a:rPr lang="en-US" sz="1500" dirty="0">
                <a:solidFill>
                  <a:schemeClr val="tx2"/>
                </a:solidFill>
                <a:effectLst/>
              </a:rPr>
              <a:t>Inflation and CBK policy – High inflation weakens local fundamentals and outlook</a:t>
            </a:r>
          </a:p>
          <a:p>
            <a:pPr marR="0" algn="just">
              <a:lnSpc>
                <a:spcPct val="90000"/>
              </a:lnSpc>
              <a:spcBef>
                <a:spcPct val="20000"/>
              </a:spcBef>
              <a:spcAft>
                <a:spcPts val="600"/>
              </a:spcAft>
              <a:buClr>
                <a:schemeClr val="accent2"/>
              </a:buClr>
              <a:buSzPct val="92000"/>
            </a:pPr>
            <a:r>
              <a:rPr lang="en-US" sz="1500" dirty="0">
                <a:solidFill>
                  <a:schemeClr val="tx2"/>
                </a:solidFill>
                <a:effectLst/>
              </a:rPr>
              <a:t>Investor sentiment on EMs – Risk-off moods hit all emerging markets (Ems) including Kenya</a:t>
            </a:r>
          </a:p>
        </p:txBody>
      </p:sp>
      <p:pic>
        <p:nvPicPr>
          <p:cNvPr id="4" name="Picture 3">
            <a:extLst>
              <a:ext uri="{FF2B5EF4-FFF2-40B4-BE49-F238E27FC236}">
                <a16:creationId xmlns:a16="http://schemas.microsoft.com/office/drawing/2014/main" id="{374C52AF-C041-6073-96B2-B72D83A23678}"/>
              </a:ext>
            </a:extLst>
          </p:cNvPr>
          <p:cNvPicPr>
            <a:picLocks noChangeAspect="1"/>
          </p:cNvPicPr>
          <p:nvPr/>
        </p:nvPicPr>
        <p:blipFill>
          <a:blip r:embed="rId3"/>
          <a:stretch>
            <a:fillRect/>
          </a:stretch>
        </p:blipFill>
        <p:spPr>
          <a:xfrm>
            <a:off x="568009" y="3916010"/>
            <a:ext cx="5161686" cy="759527"/>
          </a:xfrm>
          <a:prstGeom prst="rect">
            <a:avLst/>
          </a:prstGeom>
        </p:spPr>
      </p:pic>
    </p:spTree>
    <p:extLst>
      <p:ext uri="{BB962C8B-B14F-4D97-AF65-F5344CB8AC3E}">
        <p14:creationId xmlns:p14="http://schemas.microsoft.com/office/powerpoint/2010/main" val="32044144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A0830A-3264-33E4-FDC8-80B1BE92E93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C519BBE-1716-D4C4-1707-F9E7E70F9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9F0CA9F2-BD0D-5E80-C853-B24162782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73C71D20-003A-16A5-9AA0-FCF388838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E2D029D4-3DF1-CEA8-0580-D95BD37984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BD1082E0-55BB-7E7B-A204-3C3FC1C960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rist watch closeup">
            <a:extLst>
              <a:ext uri="{FF2B5EF4-FFF2-40B4-BE49-F238E27FC236}">
                <a16:creationId xmlns:a16="http://schemas.microsoft.com/office/drawing/2014/main" id="{4FA80548-E7F9-A8BD-F75F-2A71CE637827}"/>
              </a:ext>
            </a:extLst>
          </p:cNvPr>
          <p:cNvPicPr>
            <a:picLocks noGrp="1" noRot="1" noChangeAspect="1" noMove="1" noResize="1" noEditPoints="1" noAdjustHandles="1" noChangeArrowheads="1" noChangeShapeType="1" noCrop="1"/>
          </p:cNvPicPr>
          <p:nvPr/>
        </p:nvPicPr>
        <p:blipFill>
          <a:blip r:embed="rId3">
            <a:duotone>
              <a:schemeClr val="bg2">
                <a:shade val="45000"/>
                <a:satMod val="135000"/>
              </a:schemeClr>
              <a:prstClr val="white"/>
            </a:duotone>
            <a:alphaModFix amt="35000"/>
          </a:blip>
          <a:srcRect t="15730"/>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06E65256-D966-8CDB-792F-52854993A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8109F78B-8A5F-C318-A77E-8DD3E2A35749}"/>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Local NEWS</a:t>
            </a:r>
          </a:p>
        </p:txBody>
      </p:sp>
      <p:grpSp>
        <p:nvGrpSpPr>
          <p:cNvPr id="23" name="Group 22">
            <a:extLst>
              <a:ext uri="{FF2B5EF4-FFF2-40B4-BE49-F238E27FC236}">
                <a16:creationId xmlns:a16="http://schemas.microsoft.com/office/drawing/2014/main" id="{93B60A6F-0C45-F8EA-EFE2-9FC01BD9C5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4" name="Rectangle 23">
              <a:extLst>
                <a:ext uri="{FF2B5EF4-FFF2-40B4-BE49-F238E27FC236}">
                  <a16:creationId xmlns:a16="http://schemas.microsoft.com/office/drawing/2014/main" id="{03967B1F-87BB-30B2-490D-A8EF7A60F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99477B8C-5F49-27BC-1ACC-6D19A9CF60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946A9EBC-6937-CB89-92D0-C9C657707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extBox 1">
            <a:extLst>
              <a:ext uri="{FF2B5EF4-FFF2-40B4-BE49-F238E27FC236}">
                <a16:creationId xmlns:a16="http://schemas.microsoft.com/office/drawing/2014/main" id="{C1A358E0-BB1F-83BC-86CF-C0E74910F7C3}"/>
              </a:ext>
            </a:extLst>
          </p:cNvPr>
          <p:cNvSpPr txBox="1"/>
          <p:nvPr/>
        </p:nvSpPr>
        <p:spPr>
          <a:xfrm>
            <a:off x="434149" y="2240204"/>
            <a:ext cx="11305181" cy="135421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marR="0" lvl="0" algn="ctr">
              <a:tabLst>
                <a:tab pos="457200" algn="l"/>
              </a:tabLst>
            </a:pP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Kenya’s August Inflation Rises to 4.50%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sz="1600" dirty="0">
                <a:solidFill>
                  <a:schemeClr val="accent1"/>
                </a:solidFill>
              </a:rPr>
              <a:t>Kenya’s annual inflation rose to 4.50% in the month of August 2025, up from 4.1% in July, with a monthly uptick to 0.3%. The jump stems from hefty increases in food prices (+8.3%) and transport costs (+4.4%), while housing-related costs ticked up modestly (+0.8%). Core inflation remains moderate at 3.0%, but non-core inflation (seasonal and volatile categories) is high at 9.2%, reflecting turbulence in agricultural and energy sectors.</a:t>
            </a:r>
          </a:p>
        </p:txBody>
      </p:sp>
      <p:sp>
        <p:nvSpPr>
          <p:cNvPr id="9" name="TextBox 8">
            <a:extLst>
              <a:ext uri="{FF2B5EF4-FFF2-40B4-BE49-F238E27FC236}">
                <a16:creationId xmlns:a16="http://schemas.microsoft.com/office/drawing/2014/main" id="{2DDD5E1C-9042-47F4-0BEB-C1CF06AFE558}"/>
              </a:ext>
            </a:extLst>
          </p:cNvPr>
          <p:cNvSpPr txBox="1"/>
          <p:nvPr/>
        </p:nvSpPr>
        <p:spPr>
          <a:xfrm>
            <a:off x="434149" y="4030920"/>
            <a:ext cx="5772341" cy="236988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marL="0" algn="just">
              <a:spcAft>
                <a:spcPts val="600"/>
              </a:spcAft>
            </a:pPr>
            <a:r>
              <a:rPr lang="en-US" sz="1600" b="1" dirty="0">
                <a:solidFill>
                  <a:srgbClr val="002060"/>
                </a:solidFill>
                <a:latin typeface="Calibri" panose="020F0502020204030204" pitchFamily="34" charset="0"/>
                <a:cs typeface="Times New Roman" panose="02020603050405020304" pitchFamily="18" charset="0"/>
              </a:rPr>
              <a:t>Key Inflation Drivers</a:t>
            </a:r>
          </a:p>
          <a:p>
            <a:pPr marL="285750" indent="-285750" algn="just">
              <a:spcAft>
                <a:spcPts val="600"/>
              </a:spcAft>
              <a:buFont typeface="Wingdings" panose="05000000000000000000" pitchFamily="2" charset="2"/>
              <a:buChar char="ü"/>
            </a:pPr>
            <a:r>
              <a:rPr lang="en-US" sz="1600" dirty="0">
                <a:solidFill>
                  <a:srgbClr val="002060"/>
                </a:solidFill>
                <a:latin typeface="Calibri" panose="020F0502020204030204" pitchFamily="34" charset="0"/>
                <a:cs typeface="Times New Roman" panose="02020603050405020304" pitchFamily="18" charset="0"/>
              </a:rPr>
              <a:t>Food &amp; non-alcoholic beverages rose about 8.3% annually, contributing roughly 2.7 percentage points to overall inflation. </a:t>
            </a:r>
          </a:p>
          <a:p>
            <a:pPr marL="285750" indent="-285750" algn="just">
              <a:spcAft>
                <a:spcPts val="600"/>
              </a:spcAft>
              <a:buFont typeface="Wingdings" panose="05000000000000000000" pitchFamily="2" charset="2"/>
              <a:buChar char="ü"/>
            </a:pPr>
            <a:r>
              <a:rPr lang="en-US" sz="1600" dirty="0">
                <a:solidFill>
                  <a:srgbClr val="002060"/>
                </a:solidFill>
                <a:latin typeface="Calibri" panose="020F0502020204030204" pitchFamily="34" charset="0"/>
                <a:cs typeface="Times New Roman" panose="02020603050405020304" pitchFamily="18" charset="0"/>
              </a:rPr>
              <a:t>Transport costs climbed 4.4%, whereas housing, water, electricity, gas and other fuels saw a modest 0.8% increase over the year. </a:t>
            </a:r>
          </a:p>
          <a:p>
            <a:pPr marL="285750" indent="-285750" algn="just">
              <a:spcAft>
                <a:spcPts val="600"/>
              </a:spcAft>
              <a:buFont typeface="Wingdings" panose="05000000000000000000" pitchFamily="2" charset="2"/>
              <a:buChar char="ü"/>
            </a:pPr>
            <a:r>
              <a:rPr lang="en-US" sz="1600" dirty="0">
                <a:solidFill>
                  <a:srgbClr val="002060"/>
                </a:solidFill>
                <a:latin typeface="Calibri" panose="020F0502020204030204" pitchFamily="34" charset="0"/>
                <a:cs typeface="Times New Roman" panose="02020603050405020304" pitchFamily="18" charset="0"/>
              </a:rPr>
              <a:t>Core inflation was at 3.0%, whereas non-core inflation soared up to 9.2%.</a:t>
            </a:r>
          </a:p>
        </p:txBody>
      </p:sp>
      <p:sp>
        <p:nvSpPr>
          <p:cNvPr id="10" name="TextBox 9">
            <a:extLst>
              <a:ext uri="{FF2B5EF4-FFF2-40B4-BE49-F238E27FC236}">
                <a16:creationId xmlns:a16="http://schemas.microsoft.com/office/drawing/2014/main" id="{62F690B1-3ADA-4F5C-3539-B5F3200258EB}"/>
              </a:ext>
            </a:extLst>
          </p:cNvPr>
          <p:cNvSpPr txBox="1"/>
          <p:nvPr/>
        </p:nvSpPr>
        <p:spPr>
          <a:xfrm>
            <a:off x="6423661" y="4030920"/>
            <a:ext cx="5315669" cy="2292935"/>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just">
              <a:spcAft>
                <a:spcPts val="600"/>
              </a:spcAft>
            </a:pPr>
            <a:r>
              <a:rPr lang="en-US"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Investor Recommendation</a:t>
            </a:r>
          </a:p>
          <a:p>
            <a:pPr marL="285750" marR="0" indent="-285750" algn="just">
              <a:spcAft>
                <a:spcPts val="600"/>
              </a:spcAft>
              <a:buFont typeface="Wingdings" panose="05000000000000000000" pitchFamily="2" charset="2"/>
              <a:buChar char="ü"/>
            </a:pPr>
            <a:r>
              <a:rPr lang="en-U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Trim long sovereign exposure, move to short-dated paper, and keep a tactical allocation to inflation protection. </a:t>
            </a:r>
          </a:p>
          <a:p>
            <a:pPr marL="285750" marR="0" indent="-285750" algn="just">
              <a:spcAft>
                <a:spcPts val="600"/>
              </a:spcAft>
              <a:buFont typeface="Wingdings" panose="05000000000000000000" pitchFamily="2" charset="2"/>
              <a:buChar char="ü"/>
            </a:pPr>
            <a:r>
              <a:rPr lang="en-U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Consider defensives like staples, selected banks </a:t>
            </a:r>
            <a:r>
              <a:rPr lang="en-US" sz="1600"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etc</a:t>
            </a:r>
            <a:r>
              <a:rPr lang="en-U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and hedge FX where exposures are material. </a:t>
            </a:r>
          </a:p>
          <a:p>
            <a:pPr marL="285750" marR="0" indent="-285750" algn="just">
              <a:spcAft>
                <a:spcPts val="600"/>
              </a:spcAft>
              <a:buFont typeface="Wingdings" panose="05000000000000000000" pitchFamily="2" charset="2"/>
              <a:buChar char="ü"/>
            </a:pPr>
            <a:r>
              <a:rPr lang="en-U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Monitor CPI prints and CBK commentary closely — the next two prints will tell you whether this uptick is a blip (seasonal) or a trend that forces a slower easing cycle.</a:t>
            </a:r>
          </a:p>
        </p:txBody>
      </p:sp>
    </p:spTree>
    <p:extLst>
      <p:ext uri="{BB962C8B-B14F-4D97-AF65-F5344CB8AC3E}">
        <p14:creationId xmlns:p14="http://schemas.microsoft.com/office/powerpoint/2010/main" val="305328846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93BE3E-9DCF-ABD4-D24D-1A69DD4EAB8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7FFB0B6-724C-77A5-5BDB-B67A42D42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717E7D67-2449-DC25-8115-21419F68E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009BA67C-8865-5B6E-A321-637A1AA3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E62718FF-078B-1D26-8A6E-D4741F8E5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611100FE-29E4-CED2-DEB8-0A0E64911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rist watch closeup">
            <a:extLst>
              <a:ext uri="{FF2B5EF4-FFF2-40B4-BE49-F238E27FC236}">
                <a16:creationId xmlns:a16="http://schemas.microsoft.com/office/drawing/2014/main" id="{5391135C-E42A-4E2E-CB8D-F6B020E03BCE}"/>
              </a:ext>
            </a:extLst>
          </p:cNvPr>
          <p:cNvPicPr>
            <a:picLocks noGrp="1" noRot="1" noChangeAspect="1" noMove="1" noResize="1" noEditPoints="1" noAdjustHandles="1" noChangeArrowheads="1" noChangeShapeType="1" noCrop="1"/>
          </p:cNvPicPr>
          <p:nvPr/>
        </p:nvPicPr>
        <p:blipFill>
          <a:blip r:embed="rId3">
            <a:duotone>
              <a:schemeClr val="bg2">
                <a:shade val="45000"/>
                <a:satMod val="135000"/>
              </a:schemeClr>
              <a:prstClr val="white"/>
            </a:duotone>
            <a:alphaModFix amt="35000"/>
          </a:blip>
          <a:srcRect t="15730"/>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E52BC8E3-97B0-C01F-BEE7-B34EDD937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D26EB883-91BB-9314-5B4B-48782EDBB6BB}"/>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Local NEWS</a:t>
            </a:r>
          </a:p>
        </p:txBody>
      </p:sp>
      <p:grpSp>
        <p:nvGrpSpPr>
          <p:cNvPr id="23" name="Group 22">
            <a:extLst>
              <a:ext uri="{FF2B5EF4-FFF2-40B4-BE49-F238E27FC236}">
                <a16:creationId xmlns:a16="http://schemas.microsoft.com/office/drawing/2014/main" id="{7CE9B6A9-7D76-35F6-7D08-85A2A47E0B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4" name="Rectangle 23">
              <a:extLst>
                <a:ext uri="{FF2B5EF4-FFF2-40B4-BE49-F238E27FC236}">
                  <a16:creationId xmlns:a16="http://schemas.microsoft.com/office/drawing/2014/main" id="{CB8A204D-5281-8F12-5AF3-91100E568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2F6903B7-8323-2C10-F45F-9C476C2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D62BFDDE-20C9-5F17-0237-CAE53CFB0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extBox 1">
            <a:extLst>
              <a:ext uri="{FF2B5EF4-FFF2-40B4-BE49-F238E27FC236}">
                <a16:creationId xmlns:a16="http://schemas.microsoft.com/office/drawing/2014/main" id="{E9ED5BB2-917F-B527-0D34-7E08183F475D}"/>
              </a:ext>
            </a:extLst>
          </p:cNvPr>
          <p:cNvSpPr txBox="1"/>
          <p:nvPr/>
        </p:nvSpPr>
        <p:spPr>
          <a:xfrm>
            <a:off x="434149" y="1933575"/>
            <a:ext cx="11305181" cy="2092881"/>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marR="0" lvl="0" algn="ctr">
              <a:tabLst>
                <a:tab pos="457200" algn="l"/>
              </a:tabLst>
            </a:pP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KESONIA Credit Pricing Model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sz="1600" dirty="0">
                <a:solidFill>
                  <a:schemeClr val="accent1"/>
                </a:solidFill>
              </a:rPr>
              <a:t>Central Bank of Kenya (CBK) has rolled out a revamped credit pricing model that pins all new variable-rate loans in Kenyan shillings to a transparent, market-sourced standard base known as KESONIA (Kenya Shilling Overnight Interbank Average) plus a borrower-specific premium (“K”) and any fees already effective for new loans, with existing variable-rate loans transitioning by February 28, 2026. Borrowers with solid credit histories stand to get discounted rates (KESONIA minus), while higher-risk borrowers will pay more (KESONIA plus). The Kenya Bankers Association (KBA) welcomed the move, saying it expands access, especially to SMEs, youth, women entrepreneurs, and persons with disabilities while anchoring transparency by requiring banks to publish their weighted-average lending rates, premiums, fees, and APRs on the Total Cost of Credit portal.</a:t>
            </a:r>
          </a:p>
        </p:txBody>
      </p:sp>
      <p:sp>
        <p:nvSpPr>
          <p:cNvPr id="9" name="TextBox 8">
            <a:extLst>
              <a:ext uri="{FF2B5EF4-FFF2-40B4-BE49-F238E27FC236}">
                <a16:creationId xmlns:a16="http://schemas.microsoft.com/office/drawing/2014/main" id="{93F5BCBA-B128-461B-6F52-973988F5464E}"/>
              </a:ext>
            </a:extLst>
          </p:cNvPr>
          <p:cNvSpPr txBox="1"/>
          <p:nvPr/>
        </p:nvSpPr>
        <p:spPr>
          <a:xfrm>
            <a:off x="434149" y="4172649"/>
            <a:ext cx="5955500" cy="253915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marL="0" algn="just">
              <a:spcAft>
                <a:spcPts val="600"/>
              </a:spcAft>
            </a:pPr>
            <a:r>
              <a:rPr lang="en-US" sz="1600" b="1" dirty="0">
                <a:solidFill>
                  <a:srgbClr val="002060"/>
                </a:solidFill>
                <a:latin typeface="Calibri" panose="020F0502020204030204" pitchFamily="34" charset="0"/>
                <a:cs typeface="Times New Roman" panose="02020603050405020304" pitchFamily="18" charset="0"/>
              </a:rPr>
              <a:t>What This Means for KESONIA and Investors</a:t>
            </a:r>
          </a:p>
          <a:p>
            <a:pPr marL="285750" indent="-285750" algn="just">
              <a:spcAft>
                <a:spcPts val="600"/>
              </a:spcAft>
              <a:buFont typeface="Wingdings" panose="05000000000000000000" pitchFamily="2" charset="2"/>
              <a:buChar char="ü"/>
            </a:pPr>
            <a:r>
              <a:rPr lang="en-US" sz="1600" dirty="0">
                <a:solidFill>
                  <a:srgbClr val="002060"/>
                </a:solidFill>
                <a:latin typeface="Calibri" panose="020F0502020204030204" pitchFamily="34" charset="0"/>
                <a:cs typeface="Times New Roman" panose="02020603050405020304" pitchFamily="18" charset="0"/>
              </a:rPr>
              <a:t>Sharper monetary policy transmission since KESONIA closely tracks the CBK’s policy rate, and interest-rate adjustments. </a:t>
            </a:r>
          </a:p>
          <a:p>
            <a:pPr marL="285750" indent="-285750" algn="just">
              <a:spcAft>
                <a:spcPts val="600"/>
              </a:spcAft>
              <a:buFont typeface="Wingdings" panose="05000000000000000000" pitchFamily="2" charset="2"/>
              <a:buChar char="ü"/>
            </a:pPr>
            <a:r>
              <a:rPr lang="en-US" sz="1600" dirty="0">
                <a:solidFill>
                  <a:srgbClr val="002060"/>
                </a:solidFill>
                <a:latin typeface="Calibri" panose="020F0502020204030204" pitchFamily="34" charset="0"/>
                <a:cs typeface="Times New Roman" panose="02020603050405020304" pitchFamily="18" charset="0"/>
              </a:rPr>
              <a:t>Greater transparency since publishing the breakdowns will dismantle opaque pricing practices - borrowers can now see what they’re paying for and why. </a:t>
            </a:r>
          </a:p>
          <a:p>
            <a:pPr marL="285750" indent="-285750" algn="just">
              <a:spcAft>
                <a:spcPts val="600"/>
              </a:spcAft>
              <a:buFont typeface="Wingdings" panose="05000000000000000000" pitchFamily="2" charset="2"/>
              <a:buChar char="ü"/>
            </a:pPr>
            <a:r>
              <a:rPr lang="en-US" sz="1600" dirty="0">
                <a:solidFill>
                  <a:srgbClr val="002060"/>
                </a:solidFill>
                <a:latin typeface="Calibri" panose="020F0502020204030204" pitchFamily="34" charset="0"/>
                <a:cs typeface="Times New Roman" panose="02020603050405020304" pitchFamily="18" charset="0"/>
              </a:rPr>
              <a:t>Risk segmentation in credit costs where good borrowers get better pricing; and the inverse which will drive better underwriting discipline thus attract safer borrowings. </a:t>
            </a:r>
          </a:p>
        </p:txBody>
      </p:sp>
      <p:sp>
        <p:nvSpPr>
          <p:cNvPr id="10" name="TextBox 9">
            <a:extLst>
              <a:ext uri="{FF2B5EF4-FFF2-40B4-BE49-F238E27FC236}">
                <a16:creationId xmlns:a16="http://schemas.microsoft.com/office/drawing/2014/main" id="{F075304A-6060-1CE8-37BC-8973B4A94D1D}"/>
              </a:ext>
            </a:extLst>
          </p:cNvPr>
          <p:cNvSpPr txBox="1"/>
          <p:nvPr/>
        </p:nvSpPr>
        <p:spPr>
          <a:xfrm>
            <a:off x="6491110" y="4211121"/>
            <a:ext cx="5248220" cy="2462213"/>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just">
              <a:spcAft>
                <a:spcPts val="600"/>
              </a:spcAft>
            </a:pP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Investor Recommendation</a:t>
            </a:r>
            <a:endParaRPr lang="en-US"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spcAft>
                <a:spcPts val="600"/>
              </a:spcAft>
              <a:buFont typeface="Wingdings" panose="05000000000000000000" pitchFamily="2" charset="2"/>
              <a:buChar char="ü"/>
            </a:pPr>
            <a:r>
              <a:rPr lang="en-U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Monitor lending volume, especially SMEs and underserved groups. If access indeed expands, that could boost growth in retail, agribusiness, and fintech sectors. If not, it might mean continued credit bottlenecks.</a:t>
            </a:r>
          </a:p>
          <a:p>
            <a:pPr marL="285750" marR="0" indent="-285750" algn="just">
              <a:spcAft>
                <a:spcPts val="600"/>
              </a:spcAft>
              <a:buFont typeface="Wingdings" panose="05000000000000000000" pitchFamily="2" charset="2"/>
              <a:buChar char="ü"/>
            </a:pPr>
            <a:r>
              <a:rPr lang="en-U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Consider sectoral allocations. Industries with strong credit records (e.g. corporates, mortgage borrowers) might benefit. High-risk or informal sectors could face a new pricing hurdle.</a:t>
            </a:r>
          </a:p>
        </p:txBody>
      </p:sp>
    </p:spTree>
    <p:extLst>
      <p:ext uri="{BB962C8B-B14F-4D97-AF65-F5344CB8AC3E}">
        <p14:creationId xmlns:p14="http://schemas.microsoft.com/office/powerpoint/2010/main" val="231779822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C4394B-844A-085B-4770-435A8488A0D1}"/>
              </a:ext>
            </a:extLst>
          </p:cNvPr>
          <p:cNvSpPr txBox="1"/>
          <p:nvPr/>
        </p:nvSpPr>
        <p:spPr>
          <a:xfrm>
            <a:off x="4244271" y="4069759"/>
            <a:ext cx="3703457" cy="40011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dirty="0">
                <a:latin typeface="+mj-lt"/>
              </a:rPr>
              <a:t>~ END OF MARKET UPDATES ~</a:t>
            </a:r>
          </a:p>
        </p:txBody>
      </p:sp>
      <p:pic>
        <p:nvPicPr>
          <p:cNvPr id="3" name="Picture 2">
            <a:extLst>
              <a:ext uri="{FF2B5EF4-FFF2-40B4-BE49-F238E27FC236}">
                <a16:creationId xmlns:a16="http://schemas.microsoft.com/office/drawing/2014/main" id="{FCFAAE50-0A3B-3392-C73D-C612796A9A3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79908" y="1968169"/>
            <a:ext cx="2262238" cy="1998925"/>
          </a:xfrm>
          <a:prstGeom prst="rect">
            <a:avLst/>
          </a:prstGeom>
          <a:noFill/>
          <a:ln>
            <a:noFill/>
          </a:ln>
        </p:spPr>
      </p:pic>
    </p:spTree>
    <p:extLst>
      <p:ext uri="{BB962C8B-B14F-4D97-AF65-F5344CB8AC3E}">
        <p14:creationId xmlns:p14="http://schemas.microsoft.com/office/powerpoint/2010/main" val="2906231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1046">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8" name="Rectangle 1047">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9" name="Rectangle 1048">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0" name="Rectangle 1049">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051" name="Rectangle 1050">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nhattan skyline in dark fog">
            <a:extLst>
              <a:ext uri="{FF2B5EF4-FFF2-40B4-BE49-F238E27FC236}">
                <a16:creationId xmlns:a16="http://schemas.microsoft.com/office/drawing/2014/main" id="{B41379FD-3435-8BEC-2553-1F265E37EBE6}"/>
              </a:ext>
            </a:extLst>
          </p:cNvPr>
          <p:cNvPicPr>
            <a:picLocks noChangeAspect="1" noChangeArrowheads="1"/>
          </p:cNvPicPr>
          <p:nvPr/>
        </p:nvPicPr>
        <p:blipFill>
          <a:blip r:embed="rId2"/>
          <a:srcRect t="7864" b="78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052" name="Group 1051">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053" name="Rectangle 1052">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BD9E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4" name="Rectangle 1053">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4BD9E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5" name="Rectangle 1054">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4BD9E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046" name="Rectangle 1045">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CFFA8B4-D8D7-CDCC-3A74-52D48272A014}"/>
              </a:ext>
            </a:extLst>
          </p:cNvPr>
          <p:cNvSpPr>
            <a:spLocks noGrp="1"/>
          </p:cNvSpPr>
          <p:nvPr>
            <p:ph type="title"/>
          </p:nvPr>
        </p:nvSpPr>
        <p:spPr>
          <a:xfrm>
            <a:off x="581191" y="4572000"/>
            <a:ext cx="10993549" cy="895244"/>
          </a:xfrm>
        </p:spPr>
        <p:txBody>
          <a:bodyPr vert="horz" lIns="91440" tIns="45720" rIns="91440" bIns="45720" rtlCol="0" anchor="b">
            <a:normAutofit/>
          </a:bodyPr>
          <a:lstStyle/>
          <a:p>
            <a:r>
              <a:rPr lang="en-US" sz="4000">
                <a:solidFill>
                  <a:schemeClr val="bg1"/>
                </a:solidFill>
              </a:rPr>
              <a:t>	GLOBAL MARKET UPDATES</a:t>
            </a:r>
            <a:endParaRPr lang="en-US" sz="4000" dirty="0">
              <a:solidFill>
                <a:schemeClr val="bg1"/>
              </a:solidFill>
            </a:endParaRPr>
          </a:p>
        </p:txBody>
      </p:sp>
    </p:spTree>
    <p:extLst>
      <p:ext uri="{BB962C8B-B14F-4D97-AF65-F5344CB8AC3E}">
        <p14:creationId xmlns:p14="http://schemas.microsoft.com/office/powerpoint/2010/main" val="426218076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29F3E28-47DB-2590-2501-E8AC1EC684EA}"/>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Global Currency market</a:t>
            </a:r>
          </a:p>
        </p:txBody>
      </p:sp>
      <p:sp>
        <p:nvSpPr>
          <p:cNvPr id="23" name="Rectangle 22">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F4F44F-335A-E0E7-64A4-6F99726B5549}"/>
              </a:ext>
            </a:extLst>
          </p:cNvPr>
          <p:cNvSpPr txBox="1"/>
          <p:nvPr/>
        </p:nvSpPr>
        <p:spPr>
          <a:xfrm>
            <a:off x="6077487" y="2307232"/>
            <a:ext cx="5667979" cy="1013800"/>
          </a:xfrm>
          <a:prstGeom prst="rect">
            <a:avLst/>
          </a:prstGeom>
        </p:spPr>
        <p:txBody>
          <a:bodyPr vert="horz" lIns="91440" tIns="45720" rIns="91440" bIns="45720" rtlCol="0" anchor="ctr">
            <a:noAutofit/>
          </a:bodyPr>
          <a:lstStyle>
            <a:defPPr>
              <a:defRPr lang="en-US"/>
            </a:defPPr>
            <a:lvl1pPr marR="0" algn="just">
              <a:lnSpc>
                <a:spcPct val="90000"/>
              </a:lnSpc>
              <a:spcBef>
                <a:spcPct val="20000"/>
              </a:spcBef>
              <a:spcAft>
                <a:spcPts val="600"/>
              </a:spcAft>
              <a:buClr>
                <a:schemeClr val="accent2"/>
              </a:buClr>
              <a:buSzPct val="92000"/>
              <a:defRPr sz="1400" b="1">
                <a:solidFill>
                  <a:schemeClr val="accent1"/>
                </a:solidFill>
              </a:defRPr>
            </a:lvl1pPr>
          </a:lstStyle>
          <a:p>
            <a:r>
              <a:rPr lang="en-US" dirty="0"/>
              <a:t>Currency Performance</a:t>
            </a:r>
          </a:p>
          <a:p>
            <a:r>
              <a:rPr lang="en-US" b="0" dirty="0"/>
              <a:t>The US dollar posted a mixed performance against its counterparts, attributed to investor sentiments and U.S. economic data.</a:t>
            </a:r>
          </a:p>
        </p:txBody>
      </p:sp>
      <p:sp>
        <p:nvSpPr>
          <p:cNvPr id="5" name="TextBox 4">
            <a:extLst>
              <a:ext uri="{FF2B5EF4-FFF2-40B4-BE49-F238E27FC236}">
                <a16:creationId xmlns:a16="http://schemas.microsoft.com/office/drawing/2014/main" id="{E7A18AF3-4780-C416-24E0-37862A61AD3A}"/>
              </a:ext>
            </a:extLst>
          </p:cNvPr>
          <p:cNvSpPr txBox="1"/>
          <p:nvPr/>
        </p:nvSpPr>
        <p:spPr>
          <a:xfrm>
            <a:off x="6077488" y="5083391"/>
            <a:ext cx="5736560" cy="1258756"/>
          </a:xfrm>
          <a:prstGeom prst="rect">
            <a:avLst/>
          </a:prstGeom>
        </p:spPr>
        <p:txBody>
          <a:bodyPr vert="horz" lIns="91440" tIns="45720" rIns="91440" bIns="45720" rtlCol="0" anchor="ctr">
            <a:noAutofit/>
          </a:bodyPr>
          <a:lstStyle/>
          <a:p>
            <a:pPr marR="0" algn="just">
              <a:lnSpc>
                <a:spcPct val="90000"/>
              </a:lnSpc>
              <a:spcBef>
                <a:spcPct val="20000"/>
              </a:spcBef>
              <a:spcAft>
                <a:spcPts val="600"/>
              </a:spcAft>
              <a:buClr>
                <a:schemeClr val="accent2"/>
              </a:buClr>
              <a:buSzPct val="92000"/>
            </a:pPr>
            <a:r>
              <a:rPr lang="en-US" sz="1400" b="1" dirty="0">
                <a:solidFill>
                  <a:schemeClr val="accent1"/>
                </a:solidFill>
              </a:rPr>
              <a:t>Rates Performance</a:t>
            </a:r>
          </a:p>
          <a:p>
            <a:pPr marR="0" algn="just">
              <a:lnSpc>
                <a:spcPct val="90000"/>
              </a:lnSpc>
              <a:spcBef>
                <a:spcPct val="20000"/>
              </a:spcBef>
              <a:spcAft>
                <a:spcPts val="600"/>
              </a:spcAft>
              <a:buClr>
                <a:schemeClr val="accent2"/>
              </a:buClr>
              <a:buSzPct val="92000"/>
            </a:pPr>
            <a:r>
              <a:rPr lang="en-US" sz="1400" dirty="0">
                <a:solidFill>
                  <a:schemeClr val="accent1"/>
                </a:solidFill>
              </a:rPr>
              <a:t>The Fed and BoE interest rates remained unchanged</a:t>
            </a:r>
          </a:p>
          <a:p>
            <a:pPr marR="0" algn="just">
              <a:lnSpc>
                <a:spcPct val="90000"/>
              </a:lnSpc>
              <a:spcBef>
                <a:spcPct val="20000"/>
              </a:spcBef>
              <a:spcAft>
                <a:spcPts val="600"/>
              </a:spcAft>
              <a:buClr>
                <a:schemeClr val="accent2"/>
              </a:buClr>
              <a:buSzPct val="92000"/>
            </a:pPr>
            <a:r>
              <a:rPr lang="en-US" sz="1400" dirty="0">
                <a:solidFill>
                  <a:schemeClr val="accent1"/>
                </a:solidFill>
              </a:rPr>
              <a:t>EURIBOR rate marginally declined by a basis point</a:t>
            </a:r>
          </a:p>
          <a:p>
            <a:pPr marR="0" algn="just">
              <a:lnSpc>
                <a:spcPct val="90000"/>
              </a:lnSpc>
              <a:spcBef>
                <a:spcPct val="20000"/>
              </a:spcBef>
              <a:spcAft>
                <a:spcPts val="600"/>
              </a:spcAft>
              <a:buClr>
                <a:schemeClr val="accent2"/>
              </a:buClr>
              <a:buSzPct val="92000"/>
            </a:pPr>
            <a:r>
              <a:rPr lang="en-US" sz="1400" dirty="0">
                <a:solidFill>
                  <a:schemeClr val="accent1"/>
                </a:solidFill>
              </a:rPr>
              <a:t>SOFR rate improved by seven basis points</a:t>
            </a:r>
          </a:p>
        </p:txBody>
      </p:sp>
      <p:pic>
        <p:nvPicPr>
          <p:cNvPr id="4" name="Picture 3">
            <a:extLst>
              <a:ext uri="{FF2B5EF4-FFF2-40B4-BE49-F238E27FC236}">
                <a16:creationId xmlns:a16="http://schemas.microsoft.com/office/drawing/2014/main" id="{CA70D79E-FAEE-F03B-D4AB-328BA58C3DEE}"/>
              </a:ext>
            </a:extLst>
          </p:cNvPr>
          <p:cNvPicPr>
            <a:picLocks noChangeAspect="1"/>
          </p:cNvPicPr>
          <p:nvPr/>
        </p:nvPicPr>
        <p:blipFill>
          <a:blip r:embed="rId3"/>
          <a:stretch>
            <a:fillRect/>
          </a:stretch>
        </p:blipFill>
        <p:spPr>
          <a:xfrm>
            <a:off x="581192" y="3407038"/>
            <a:ext cx="5145238" cy="1590346"/>
          </a:xfrm>
          <a:prstGeom prst="rect">
            <a:avLst/>
          </a:prstGeom>
        </p:spPr>
      </p:pic>
      <p:pic>
        <p:nvPicPr>
          <p:cNvPr id="8" name="Picture 7">
            <a:extLst>
              <a:ext uri="{FF2B5EF4-FFF2-40B4-BE49-F238E27FC236}">
                <a16:creationId xmlns:a16="http://schemas.microsoft.com/office/drawing/2014/main" id="{C2EE2E9A-9889-2E79-BDFF-5690965D841C}"/>
              </a:ext>
            </a:extLst>
          </p:cNvPr>
          <p:cNvPicPr>
            <a:picLocks noChangeAspect="1"/>
          </p:cNvPicPr>
          <p:nvPr/>
        </p:nvPicPr>
        <p:blipFill>
          <a:blip r:embed="rId4"/>
          <a:stretch>
            <a:fillRect/>
          </a:stretch>
        </p:blipFill>
        <p:spPr>
          <a:xfrm>
            <a:off x="6169155" y="3407038"/>
            <a:ext cx="5553226" cy="1474129"/>
          </a:xfrm>
          <a:prstGeom prst="rect">
            <a:avLst/>
          </a:prstGeom>
        </p:spPr>
      </p:pic>
    </p:spTree>
    <p:extLst>
      <p:ext uri="{BB962C8B-B14F-4D97-AF65-F5344CB8AC3E}">
        <p14:creationId xmlns:p14="http://schemas.microsoft.com/office/powerpoint/2010/main" val="383663618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008CF179-9A7F-CAA5-19D6-B5B8856032EB}"/>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Global EQUITY MARKET</a:t>
            </a:r>
          </a:p>
        </p:txBody>
      </p:sp>
      <p:sp>
        <p:nvSpPr>
          <p:cNvPr id="25" name="Rectangle 24">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890AEB-FCFC-578A-3440-0288DB7496FF}"/>
              </a:ext>
            </a:extLst>
          </p:cNvPr>
          <p:cNvSpPr txBox="1"/>
          <p:nvPr/>
        </p:nvSpPr>
        <p:spPr>
          <a:xfrm>
            <a:off x="6163329" y="2375243"/>
            <a:ext cx="5582138" cy="3431999"/>
          </a:xfrm>
          <a:prstGeom prst="rect">
            <a:avLst/>
          </a:prstGeom>
        </p:spPr>
        <p:txBody>
          <a:bodyPr vert="horz" lIns="91440" tIns="45720" rIns="91440" bIns="45720" rtlCol="0" anchor="ctr">
            <a:normAutofit/>
          </a:bodyPr>
          <a:lstStyle/>
          <a:p>
            <a:pPr marR="0" algn="just">
              <a:lnSpc>
                <a:spcPct val="90000"/>
              </a:lnSpc>
              <a:spcBef>
                <a:spcPct val="20000"/>
              </a:spcBef>
              <a:spcAft>
                <a:spcPts val="600"/>
              </a:spcAft>
              <a:buClr>
                <a:schemeClr val="accent2"/>
              </a:buClr>
              <a:buSzPct val="92000"/>
            </a:pPr>
            <a:r>
              <a:rPr lang="en-US" sz="1500" dirty="0">
                <a:solidFill>
                  <a:srgbClr val="002060"/>
                </a:solidFill>
                <a:effectLst/>
                <a:latin typeface="Calibri" panose="020F0502020204030204" pitchFamily="34" charset="0"/>
                <a:ea typeface="Calibri" panose="020F0502020204030204" pitchFamily="34" charset="0"/>
              </a:rPr>
              <a:t>The general market </a:t>
            </a:r>
            <a:r>
              <a:rPr lang="en-US" sz="1500" dirty="0">
                <a:solidFill>
                  <a:srgbClr val="002060"/>
                </a:solidFill>
                <a:latin typeface="Calibri" panose="020F0502020204030204" pitchFamily="34" charset="0"/>
                <a:ea typeface="Calibri" panose="020F0502020204030204" pitchFamily="34" charset="0"/>
              </a:rPr>
              <a:t>posted a decline in performance; this could be </a:t>
            </a:r>
            <a:r>
              <a:rPr lang="en-US" sz="1500" dirty="0">
                <a:solidFill>
                  <a:srgbClr val="002060"/>
                </a:solidFill>
                <a:effectLst/>
                <a:latin typeface="Calibri" panose="020F0502020204030204" pitchFamily="34" charset="0"/>
                <a:ea typeface="Calibri" panose="020F0502020204030204" pitchFamily="34" charset="0"/>
              </a:rPr>
              <a:t>attributed to the tightening </a:t>
            </a:r>
            <a:r>
              <a:rPr lang="en-US" sz="1500" dirty="0">
                <a:solidFill>
                  <a:srgbClr val="002060"/>
                </a:solidFill>
                <a:latin typeface="Calibri" panose="020F0502020204030204" pitchFamily="34" charset="0"/>
                <a:ea typeface="Calibri" panose="020F0502020204030204" pitchFamily="34" charset="0"/>
              </a:rPr>
              <a:t>financial conditions with dwindling rate-cut optimism, </a:t>
            </a:r>
            <a:r>
              <a:rPr lang="en-US" sz="1500" dirty="0">
                <a:solidFill>
                  <a:srgbClr val="002060"/>
                </a:solidFill>
                <a:effectLst/>
                <a:latin typeface="Calibri" panose="020F0502020204030204" pitchFamily="34" charset="0"/>
                <a:ea typeface="Calibri" panose="020F0502020204030204" pitchFamily="34" charset="0"/>
              </a:rPr>
              <a:t>geopolitical shakeups, and persistent economic headwinds like dragging consumer prices and tariff pressures.</a:t>
            </a:r>
          </a:p>
          <a:p>
            <a:pPr marL="285750" marR="0" indent="-285750" algn="just">
              <a:lnSpc>
                <a:spcPct val="90000"/>
              </a:lnSpc>
              <a:spcBef>
                <a:spcPct val="20000"/>
              </a:spcBef>
              <a:spcAft>
                <a:spcPts val="600"/>
              </a:spcAft>
              <a:buClr>
                <a:schemeClr val="accent2"/>
              </a:buClr>
              <a:buSzPct val="92000"/>
              <a:buFont typeface="Wingdings 2" panose="05020102010507070707" pitchFamily="18" charset="2"/>
              <a:buChar char=""/>
            </a:pPr>
            <a:endParaRPr lang="en-US" sz="1500" dirty="0">
              <a:solidFill>
                <a:srgbClr val="002060"/>
              </a:solidFill>
              <a:effectLst/>
              <a:latin typeface="Calibri" panose="020F0502020204030204" pitchFamily="34" charset="0"/>
              <a:ea typeface="Calibri" panose="020F0502020204030204" pitchFamily="34" charset="0"/>
            </a:endParaRPr>
          </a:p>
          <a:p>
            <a:pPr marR="0" algn="just">
              <a:lnSpc>
                <a:spcPct val="90000"/>
              </a:lnSpc>
              <a:spcBef>
                <a:spcPct val="20000"/>
              </a:spcBef>
              <a:spcAft>
                <a:spcPts val="600"/>
              </a:spcAft>
              <a:buClr>
                <a:schemeClr val="accent2"/>
              </a:buClr>
              <a:buSzPct val="92000"/>
            </a:pPr>
            <a:r>
              <a:rPr lang="en-US" sz="1500" b="1" dirty="0">
                <a:solidFill>
                  <a:srgbClr val="002060"/>
                </a:solidFill>
                <a:effectLst/>
                <a:latin typeface="Calibri" panose="020F0502020204030204" pitchFamily="34" charset="0"/>
                <a:ea typeface="Calibri" panose="020F0502020204030204" pitchFamily="34" charset="0"/>
              </a:rPr>
              <a:t> Market Outlook</a:t>
            </a:r>
            <a:r>
              <a:rPr lang="en-US" sz="1500" b="1" dirty="0">
                <a:solidFill>
                  <a:srgbClr val="002060"/>
                </a:solidFill>
                <a:latin typeface="Calibri" panose="020F0502020204030204" pitchFamily="34" charset="0"/>
                <a:ea typeface="Calibri" panose="020F0502020204030204" pitchFamily="34" charset="0"/>
              </a:rPr>
              <a:t>: </a:t>
            </a:r>
            <a:r>
              <a:rPr lang="en-US" sz="1500" dirty="0">
                <a:solidFill>
                  <a:srgbClr val="002060"/>
                </a:solidFill>
                <a:latin typeface="Calibri" panose="020F0502020204030204" pitchFamily="34" charset="0"/>
                <a:ea typeface="Calibri" panose="020F0502020204030204" pitchFamily="34" charset="0"/>
              </a:rPr>
              <a:t>Looking ahead, markets are still leaning on the idea that the Fed will cut rates this September. That’s likely to keep tech and other growth stocks supported in the short term. The year-to-date rally is vulnerable if inflation data surprises on the upside or trade tensions flare again, then, there could be a pullback.</a:t>
            </a:r>
            <a:endParaRPr lang="en-US" sz="1500" dirty="0">
              <a:solidFill>
                <a:srgbClr val="002060"/>
              </a:solidFill>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6CEC822C-8EB5-D54F-0F42-1C988A24CFA6}"/>
              </a:ext>
            </a:extLst>
          </p:cNvPr>
          <p:cNvPicPr>
            <a:picLocks noChangeAspect="1"/>
          </p:cNvPicPr>
          <p:nvPr/>
        </p:nvPicPr>
        <p:blipFill>
          <a:blip r:embed="rId3"/>
          <a:stretch>
            <a:fillRect/>
          </a:stretch>
        </p:blipFill>
        <p:spPr>
          <a:xfrm>
            <a:off x="599093" y="3192705"/>
            <a:ext cx="5099518" cy="2021263"/>
          </a:xfrm>
          <a:prstGeom prst="rect">
            <a:avLst/>
          </a:prstGeom>
        </p:spPr>
      </p:pic>
    </p:spTree>
    <p:extLst>
      <p:ext uri="{BB962C8B-B14F-4D97-AF65-F5344CB8AC3E}">
        <p14:creationId xmlns:p14="http://schemas.microsoft.com/office/powerpoint/2010/main" val="61952830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BE4268-ADF3-CB44-809D-8E46CF7E1FA2}"/>
              </a:ext>
            </a:extLst>
          </p:cNvPr>
          <p:cNvSpPr>
            <a:spLocks noGrp="1"/>
          </p:cNvSpPr>
          <p:nvPr>
            <p:ph type="title"/>
          </p:nvPr>
        </p:nvSpPr>
        <p:spPr/>
        <p:txBody>
          <a:bodyPr/>
          <a:lstStyle/>
          <a:p>
            <a:r>
              <a:rPr lang="en-US" dirty="0"/>
              <a:t>Global FIXED INCOME market</a:t>
            </a:r>
          </a:p>
        </p:txBody>
      </p:sp>
      <p:sp>
        <p:nvSpPr>
          <p:cNvPr id="18" name="TextBox 17">
            <a:extLst>
              <a:ext uri="{FF2B5EF4-FFF2-40B4-BE49-F238E27FC236}">
                <a16:creationId xmlns:a16="http://schemas.microsoft.com/office/drawing/2014/main" id="{A3633F39-3B21-D7A3-28CA-05EC064CC88E}"/>
              </a:ext>
            </a:extLst>
          </p:cNvPr>
          <p:cNvSpPr txBox="1"/>
          <p:nvPr/>
        </p:nvSpPr>
        <p:spPr>
          <a:xfrm>
            <a:off x="6926580" y="2336399"/>
            <a:ext cx="4880610" cy="4149857"/>
          </a:xfrm>
          <a:prstGeom prst="rect">
            <a:avLst/>
          </a:prstGeom>
        </p:spPr>
        <p:txBody>
          <a:bodyPr vert="horz" lIns="91440" tIns="45720" rIns="91440" bIns="45720" rtlCol="0" anchor="ctr">
            <a:normAutofit fontScale="92500" lnSpcReduction="10000"/>
          </a:bodyPr>
          <a:lstStyle/>
          <a:p>
            <a:pPr marR="0" algn="just">
              <a:lnSpc>
                <a:spcPct val="90000"/>
              </a:lnSpc>
              <a:spcBef>
                <a:spcPct val="20000"/>
              </a:spcBef>
              <a:spcAft>
                <a:spcPts val="600"/>
              </a:spcAft>
              <a:buClr>
                <a:schemeClr val="accent2"/>
              </a:buClr>
              <a:buSzPct val="92000"/>
            </a:pPr>
            <a:r>
              <a:rPr lang="en-US" dirty="0">
                <a:solidFill>
                  <a:schemeClr val="tx2"/>
                </a:solidFill>
              </a:rPr>
              <a:t>The market posted a mixed performance on average, reflecting a balance between growth concerns and monetary policy expectations which underscores the diverging central bank paths and localized macro dynamics. </a:t>
            </a:r>
          </a:p>
          <a:p>
            <a:pPr marR="0" algn="just">
              <a:lnSpc>
                <a:spcPct val="90000"/>
              </a:lnSpc>
              <a:spcBef>
                <a:spcPct val="20000"/>
              </a:spcBef>
              <a:spcAft>
                <a:spcPts val="600"/>
              </a:spcAft>
              <a:buClr>
                <a:schemeClr val="accent2"/>
              </a:buClr>
              <a:buSzPct val="92000"/>
            </a:pPr>
            <a:r>
              <a:rPr lang="en-US" dirty="0">
                <a:solidFill>
                  <a:schemeClr val="tx2"/>
                </a:solidFill>
              </a:rPr>
              <a:t>Based on the performance, it’s quite evident that:</a:t>
            </a:r>
          </a:p>
          <a:p>
            <a:pPr marL="285750" marR="0" indent="-285750" algn="just">
              <a:lnSpc>
                <a:spcPct val="90000"/>
              </a:lnSpc>
              <a:spcBef>
                <a:spcPct val="20000"/>
              </a:spcBef>
              <a:spcAft>
                <a:spcPts val="600"/>
              </a:spcAft>
              <a:buClr>
                <a:schemeClr val="accent2"/>
              </a:buClr>
              <a:buSzPct val="92000"/>
              <a:buFont typeface="Wingdings" panose="05000000000000000000" pitchFamily="2" charset="2"/>
              <a:buChar char="ü"/>
            </a:pPr>
            <a:r>
              <a:rPr lang="en-US" dirty="0">
                <a:solidFill>
                  <a:schemeClr val="tx2"/>
                </a:solidFill>
              </a:rPr>
              <a:t>Yields are moving marginally, showing that the market is in “wait-and-see” mode. Investors are holding positions ahead of key central bank decisions and upcoming inflation data.</a:t>
            </a:r>
          </a:p>
          <a:p>
            <a:pPr marL="285750" marR="0" indent="-285750" algn="just">
              <a:lnSpc>
                <a:spcPct val="90000"/>
              </a:lnSpc>
              <a:spcBef>
                <a:spcPct val="20000"/>
              </a:spcBef>
              <a:spcAft>
                <a:spcPts val="600"/>
              </a:spcAft>
              <a:buClr>
                <a:schemeClr val="accent2"/>
              </a:buClr>
              <a:buSzPct val="92000"/>
              <a:buFont typeface="Wingdings" panose="05000000000000000000" pitchFamily="2" charset="2"/>
              <a:buChar char="ü"/>
            </a:pPr>
            <a:r>
              <a:rPr lang="en-US" dirty="0">
                <a:solidFill>
                  <a:schemeClr val="tx2"/>
                </a:solidFill>
              </a:rPr>
              <a:t>There are diverging policy paths in developed markets to balance growth risks with inflation persistence, while emerging markets are trying to attract investors by offering higher returns. </a:t>
            </a:r>
          </a:p>
          <a:p>
            <a:pPr marR="0" algn="just">
              <a:lnSpc>
                <a:spcPct val="90000"/>
              </a:lnSpc>
              <a:spcBef>
                <a:spcPct val="20000"/>
              </a:spcBef>
              <a:spcAft>
                <a:spcPts val="600"/>
              </a:spcAft>
              <a:buClr>
                <a:schemeClr val="accent2"/>
              </a:buClr>
              <a:buSzPct val="92000"/>
            </a:pPr>
            <a:r>
              <a:rPr lang="en-US" dirty="0">
                <a:solidFill>
                  <a:schemeClr val="tx2"/>
                </a:solidFill>
              </a:rPr>
              <a:t>For investors, this favors a selective duration strategy; overweight in regions with easing tailwinds and underweight where rate risks remain elevated.</a:t>
            </a:r>
          </a:p>
        </p:txBody>
      </p:sp>
      <p:pic>
        <p:nvPicPr>
          <p:cNvPr id="6" name="Picture 5">
            <a:extLst>
              <a:ext uri="{FF2B5EF4-FFF2-40B4-BE49-F238E27FC236}">
                <a16:creationId xmlns:a16="http://schemas.microsoft.com/office/drawing/2014/main" id="{2334D9D2-9E0F-A9B3-A9EE-4AB47C0002E5}"/>
              </a:ext>
            </a:extLst>
          </p:cNvPr>
          <p:cNvPicPr>
            <a:picLocks noChangeAspect="1"/>
          </p:cNvPicPr>
          <p:nvPr/>
        </p:nvPicPr>
        <p:blipFill>
          <a:blip r:embed="rId3"/>
          <a:stretch>
            <a:fillRect/>
          </a:stretch>
        </p:blipFill>
        <p:spPr>
          <a:xfrm>
            <a:off x="471871" y="4821864"/>
            <a:ext cx="6217688" cy="1664392"/>
          </a:xfrm>
          <a:prstGeom prst="rect">
            <a:avLst/>
          </a:prstGeom>
        </p:spPr>
      </p:pic>
      <p:pic>
        <p:nvPicPr>
          <p:cNvPr id="4" name="Picture 3">
            <a:extLst>
              <a:ext uri="{FF2B5EF4-FFF2-40B4-BE49-F238E27FC236}">
                <a16:creationId xmlns:a16="http://schemas.microsoft.com/office/drawing/2014/main" id="{C215A597-CDFC-DDDD-6EB2-7C8AF7BB7C7A}"/>
              </a:ext>
            </a:extLst>
          </p:cNvPr>
          <p:cNvPicPr>
            <a:picLocks noChangeAspect="1"/>
          </p:cNvPicPr>
          <p:nvPr/>
        </p:nvPicPr>
        <p:blipFill>
          <a:blip r:embed="rId4"/>
          <a:stretch>
            <a:fillRect/>
          </a:stretch>
        </p:blipFill>
        <p:spPr>
          <a:xfrm>
            <a:off x="471872" y="2332426"/>
            <a:ext cx="6217687" cy="2193148"/>
          </a:xfrm>
          <a:prstGeom prst="rect">
            <a:avLst/>
          </a:prstGeom>
        </p:spPr>
      </p:pic>
    </p:spTree>
    <p:extLst>
      <p:ext uri="{BB962C8B-B14F-4D97-AF65-F5344CB8AC3E}">
        <p14:creationId xmlns:p14="http://schemas.microsoft.com/office/powerpoint/2010/main" val="190695683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1646174E-2CC5-2B04-3300-822CD520572D}"/>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COMMODITIES MARKET</a:t>
            </a:r>
          </a:p>
        </p:txBody>
      </p:sp>
      <p:sp>
        <p:nvSpPr>
          <p:cNvPr id="19" name="Rectangle 18">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8FEEAAF-F9B0-C2BB-2A79-D17FAEC49001}"/>
              </a:ext>
            </a:extLst>
          </p:cNvPr>
          <p:cNvSpPr txBox="1"/>
          <p:nvPr/>
        </p:nvSpPr>
        <p:spPr>
          <a:xfrm>
            <a:off x="6192834" y="2839452"/>
            <a:ext cx="5552633" cy="3096126"/>
          </a:xfrm>
          <a:prstGeom prst="rect">
            <a:avLst/>
          </a:prstGeom>
        </p:spPr>
        <p:txBody>
          <a:bodyPr vert="horz" lIns="91440" tIns="45720" rIns="91440" bIns="45720" rtlCol="0" anchor="ctr">
            <a:normAutofit/>
          </a:bodyPr>
          <a:lstStyle/>
          <a:p>
            <a:pPr algn="just">
              <a:lnSpc>
                <a:spcPct val="90000"/>
              </a:lnSpc>
              <a:spcBef>
                <a:spcPct val="20000"/>
              </a:spcBef>
              <a:spcAft>
                <a:spcPts val="600"/>
              </a:spcAft>
              <a:buClr>
                <a:schemeClr val="accent2"/>
              </a:buClr>
              <a:buSzPct val="92000"/>
            </a:pPr>
            <a:r>
              <a:rPr lang="en-US" sz="1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commodities market posted an improvement compared to the week before. This performance was brought about by investor’s supply and demand effects.</a:t>
            </a:r>
          </a:p>
          <a:p>
            <a:pPr marL="285750" indent="-285750" algn="just">
              <a:lnSpc>
                <a:spcPct val="90000"/>
              </a:lnSpc>
              <a:spcBef>
                <a:spcPct val="20000"/>
              </a:spcBef>
              <a:spcAft>
                <a:spcPts val="600"/>
              </a:spcAft>
              <a:buClr>
                <a:schemeClr val="accent2"/>
              </a:buClr>
              <a:buSzPct val="92000"/>
              <a:buFont typeface="Wingdings" panose="05000000000000000000" pitchFamily="2" charset="2"/>
              <a:buChar char="v"/>
            </a:pPr>
            <a:r>
              <a:rPr lang="en-US"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Energy commodities:</a:t>
            </a:r>
            <a:r>
              <a:rPr lang="en-US" sz="1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Showed divergence between oil and gas. Natural gas price spiked on seasonal demand expectations and inventory shifts, while gasoline fell sharply on weaker refining margins and softer consumption. </a:t>
            </a:r>
            <a:r>
              <a:rPr lang="en-US"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Investor insight: </a:t>
            </a:r>
            <a:r>
              <a:rPr lang="en-US" sz="1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Energy exposures require selectivity where natural gas offers short-term upside risk, while gasoline margins remain vulnerable to demand softness.</a:t>
            </a:r>
          </a:p>
          <a:p>
            <a:pPr marL="285750" indent="-285750" algn="just">
              <a:lnSpc>
                <a:spcPct val="90000"/>
              </a:lnSpc>
              <a:spcBef>
                <a:spcPct val="20000"/>
              </a:spcBef>
              <a:spcAft>
                <a:spcPts val="600"/>
              </a:spcAft>
              <a:buClr>
                <a:schemeClr val="accent2"/>
              </a:buClr>
              <a:buSzPct val="92000"/>
              <a:buFont typeface="Wingdings" panose="05000000000000000000" pitchFamily="2" charset="2"/>
              <a:buChar char="v"/>
            </a:pPr>
            <a:r>
              <a:rPr lang="en-US"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Precious metals: </a:t>
            </a:r>
            <a:r>
              <a:rPr lang="en-US" sz="1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Outperformed on safe-haven demand with strong gains in gold and silver which reflect renewed hedging against macro uncertainty and lower real yields. </a:t>
            </a:r>
            <a:r>
              <a:rPr lang="en-US"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Investor insight: </a:t>
            </a:r>
            <a:r>
              <a:rPr lang="en-US" sz="1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Elevated gold/silver prices support a defensive tilt in portfolios, while industrial metals suggest staying cautious on global manufacturing momentum.</a:t>
            </a:r>
          </a:p>
        </p:txBody>
      </p:sp>
      <p:pic>
        <p:nvPicPr>
          <p:cNvPr id="4" name="Picture 3">
            <a:extLst>
              <a:ext uri="{FF2B5EF4-FFF2-40B4-BE49-F238E27FC236}">
                <a16:creationId xmlns:a16="http://schemas.microsoft.com/office/drawing/2014/main" id="{CE6E1C9C-BBCD-C984-BFF2-6E64BC9D75E1}"/>
              </a:ext>
            </a:extLst>
          </p:cNvPr>
          <p:cNvPicPr>
            <a:picLocks noChangeAspect="1"/>
          </p:cNvPicPr>
          <p:nvPr/>
        </p:nvPicPr>
        <p:blipFill>
          <a:blip r:embed="rId3"/>
          <a:stretch>
            <a:fillRect/>
          </a:stretch>
        </p:blipFill>
        <p:spPr>
          <a:xfrm>
            <a:off x="526047" y="3462381"/>
            <a:ext cx="5245609" cy="1850269"/>
          </a:xfrm>
          <a:prstGeom prst="rect">
            <a:avLst/>
          </a:prstGeom>
        </p:spPr>
      </p:pic>
    </p:spTree>
    <p:extLst>
      <p:ext uri="{BB962C8B-B14F-4D97-AF65-F5344CB8AC3E}">
        <p14:creationId xmlns:p14="http://schemas.microsoft.com/office/powerpoint/2010/main" val="171236883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FAFFD2-7B15-1893-B37A-D0CF7D1EAA3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3FAD6AA-3788-A196-3AA4-85657FEC7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E2122252-BC2B-5921-CA6B-9E5129CA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B44AA50-51D2-E964-9705-2239BEB59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FE332EE-D766-BB91-A404-74BD05AAF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BBE495A9-8CDD-22D0-0BE6-0CA1977E5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rist watch closeup">
            <a:extLst>
              <a:ext uri="{FF2B5EF4-FFF2-40B4-BE49-F238E27FC236}">
                <a16:creationId xmlns:a16="http://schemas.microsoft.com/office/drawing/2014/main" id="{810D6BE5-AA11-AEF2-AE1D-A614DA62F3E6}"/>
              </a:ext>
            </a:extLst>
          </p:cNvPr>
          <p:cNvPicPr>
            <a:picLocks noGrp="1" noRot="1" noChangeAspect="1" noMove="1" noResize="1" noEditPoints="1" noAdjustHandles="1" noChangeArrowheads="1" noChangeShapeType="1" noCrop="1"/>
          </p:cNvPicPr>
          <p:nvPr/>
        </p:nvPicPr>
        <p:blipFill>
          <a:blip r:embed="rId3">
            <a:duotone>
              <a:schemeClr val="bg2">
                <a:shade val="45000"/>
                <a:satMod val="135000"/>
              </a:schemeClr>
              <a:prstClr val="white"/>
            </a:duotone>
            <a:alphaModFix amt="35000"/>
          </a:blip>
          <a:srcRect t="15730"/>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F3DD0B0B-5BE3-A6CE-2543-312A9E815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A08D3A8A-F312-7730-3671-8656477BDA6A}"/>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global NEWS update</a:t>
            </a:r>
          </a:p>
        </p:txBody>
      </p:sp>
      <p:grpSp>
        <p:nvGrpSpPr>
          <p:cNvPr id="23" name="Group 22">
            <a:extLst>
              <a:ext uri="{FF2B5EF4-FFF2-40B4-BE49-F238E27FC236}">
                <a16:creationId xmlns:a16="http://schemas.microsoft.com/office/drawing/2014/main" id="{CCA56D0C-DAA7-20CD-C247-CA4A476DB0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4" name="Rectangle 23">
              <a:extLst>
                <a:ext uri="{FF2B5EF4-FFF2-40B4-BE49-F238E27FC236}">
                  <a16:creationId xmlns:a16="http://schemas.microsoft.com/office/drawing/2014/main" id="{F69DD8A2-7788-8736-E9D3-D481301C6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CBA01F3F-83F8-4094-6F7F-1A4A2B02D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E5064ED2-03EF-80B3-6117-8F78B0051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extBox 1">
            <a:extLst>
              <a:ext uri="{FF2B5EF4-FFF2-40B4-BE49-F238E27FC236}">
                <a16:creationId xmlns:a16="http://schemas.microsoft.com/office/drawing/2014/main" id="{E05CDEF2-E779-A2DB-2DD7-AE7C53AD033F}"/>
              </a:ext>
            </a:extLst>
          </p:cNvPr>
          <p:cNvSpPr txBox="1"/>
          <p:nvPr/>
        </p:nvSpPr>
        <p:spPr>
          <a:xfrm>
            <a:off x="434150" y="1966457"/>
            <a:ext cx="11305181" cy="184665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marR="0" lvl="0" algn="ctr">
              <a:tabLst>
                <a:tab pos="457200" algn="l"/>
              </a:tabLst>
            </a:pP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China’s August Export Deceleration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sz="1600" dirty="0">
                <a:solidFill>
                  <a:schemeClr val="accent1"/>
                </a:solidFill>
              </a:rPr>
              <a:t>In August 2025, China’s export growth decelerated to 4.4% year-on-year, marking the slowest pace in six months and falling short of the initial 5% forecast. This decline was primarily attributed to a significant 33.12% drop in exports to the United States, reflecting the impact of U.S. President Trump's tariff policies. Conversely, exports to Southeast Asia surged by 22.5%, indicating China's strategic pivot towards alternative markets. Imports into China rose by a modest 1.3%, below the anticipated 3%, underscoring weak domestic demand whereas the trade surplus narrowed to $102.3 billion in August, down from $114.8 billion, highlighting the challenges posed by escalating trade tensions and internal economic pressures.</a:t>
            </a:r>
          </a:p>
        </p:txBody>
      </p:sp>
      <p:sp>
        <p:nvSpPr>
          <p:cNvPr id="9" name="TextBox 8">
            <a:extLst>
              <a:ext uri="{FF2B5EF4-FFF2-40B4-BE49-F238E27FC236}">
                <a16:creationId xmlns:a16="http://schemas.microsoft.com/office/drawing/2014/main" id="{184D3511-06EC-A21B-F127-546E8D067461}"/>
              </a:ext>
            </a:extLst>
          </p:cNvPr>
          <p:cNvSpPr txBox="1"/>
          <p:nvPr/>
        </p:nvSpPr>
        <p:spPr>
          <a:xfrm>
            <a:off x="446534" y="4260561"/>
            <a:ext cx="5434977" cy="2215991"/>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just">
              <a:spcAft>
                <a:spcPts val="600"/>
              </a:spcAft>
            </a:pPr>
            <a:r>
              <a:rPr lang="en-US" sz="1600" b="1" dirty="0">
                <a:solidFill>
                  <a:srgbClr val="002060"/>
                </a:solidFill>
                <a:latin typeface="Calibri" panose="020F0502020204030204" pitchFamily="34" charset="0"/>
                <a:cs typeface="Times New Roman" panose="02020603050405020304" pitchFamily="18" charset="0"/>
              </a:rPr>
              <a:t>Investment Implication</a:t>
            </a:r>
            <a:endParaRPr lang="en-US" sz="1600" dirty="0">
              <a:solidFill>
                <a:srgbClr val="002060"/>
              </a:solidFill>
              <a:latin typeface="Calibri" panose="020F0502020204030204" pitchFamily="34" charset="0"/>
              <a:cs typeface="Times New Roman" panose="02020603050405020304" pitchFamily="18" charset="0"/>
            </a:endParaRPr>
          </a:p>
          <a:p>
            <a:pPr marL="285750" indent="-285750" algn="just">
              <a:spcAft>
                <a:spcPts val="600"/>
              </a:spcAft>
              <a:buFont typeface="Wingdings" panose="05000000000000000000" pitchFamily="2" charset="2"/>
              <a:buChar char="ü"/>
            </a:pPr>
            <a:r>
              <a:rPr lang="en-US" sz="1600" dirty="0">
                <a:solidFill>
                  <a:srgbClr val="002060"/>
                </a:solidFill>
                <a:latin typeface="Calibri" panose="020F0502020204030204" pitchFamily="34" charset="0"/>
                <a:cs typeface="Times New Roman" panose="02020603050405020304" pitchFamily="18" charset="0"/>
              </a:rPr>
              <a:t>Global trade sensitivity rises - China’s exports to the U.S. dropped sharply, showing how vulnerable global supply chains are to tariffs and policy shifts.</a:t>
            </a:r>
          </a:p>
          <a:p>
            <a:pPr marL="285750" indent="-285750" algn="just">
              <a:spcAft>
                <a:spcPts val="600"/>
              </a:spcAft>
              <a:buFont typeface="Wingdings" panose="05000000000000000000" pitchFamily="2" charset="2"/>
              <a:buChar char="ü"/>
            </a:pPr>
            <a:r>
              <a:rPr lang="en-US" sz="1600" dirty="0">
                <a:solidFill>
                  <a:srgbClr val="002060"/>
                </a:solidFill>
                <a:latin typeface="Calibri" panose="020F0502020204030204" pitchFamily="34" charset="0"/>
                <a:cs typeface="Times New Roman" panose="02020603050405020304" pitchFamily="18" charset="0"/>
              </a:rPr>
              <a:t>Narrowing trade surplus - The decline signals weaker external demand. This may pressure the Chinese yuan, affect commodity flows, and weigh on equities with heavy exposure to Chinese imports/exports.</a:t>
            </a:r>
          </a:p>
        </p:txBody>
      </p:sp>
      <p:sp>
        <p:nvSpPr>
          <p:cNvPr id="10" name="TextBox 9">
            <a:extLst>
              <a:ext uri="{FF2B5EF4-FFF2-40B4-BE49-F238E27FC236}">
                <a16:creationId xmlns:a16="http://schemas.microsoft.com/office/drawing/2014/main" id="{6E91C776-622B-8A59-CCA8-EEF003806E17}"/>
              </a:ext>
            </a:extLst>
          </p:cNvPr>
          <p:cNvSpPr txBox="1"/>
          <p:nvPr/>
        </p:nvSpPr>
        <p:spPr>
          <a:xfrm>
            <a:off x="6096001" y="3975868"/>
            <a:ext cx="5643330" cy="278537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just">
              <a:spcAft>
                <a:spcPts val="600"/>
              </a:spcAft>
            </a:pPr>
            <a:r>
              <a:rPr lang="en-US"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Investor Recommendations</a:t>
            </a:r>
          </a:p>
          <a:p>
            <a:pPr marL="285750" marR="0" indent="-285750" algn="just">
              <a:spcAft>
                <a:spcPts val="600"/>
              </a:spcAft>
              <a:buFont typeface="Wingdings" panose="05000000000000000000" pitchFamily="2" charset="2"/>
              <a:buChar char="ü"/>
            </a:pPr>
            <a:r>
              <a:rPr lang="en-U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Diversify geographically to reduce concentrated exposure to U.S.-China trade lanes. Consider Southeast Asia or other emerging markets benefiting from China’s pivot in export destinations.</a:t>
            </a:r>
          </a:p>
          <a:p>
            <a:pPr marL="285750" marR="0" indent="-285750" algn="just">
              <a:spcAft>
                <a:spcPts val="600"/>
              </a:spcAft>
              <a:buFont typeface="Wingdings" panose="05000000000000000000" pitchFamily="2" charset="2"/>
              <a:buChar char="ü"/>
            </a:pPr>
            <a:r>
              <a:rPr lang="en-U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Focus on resilient sectors like technology and consumer staples that are less sensitive to trade shocks.</a:t>
            </a:r>
          </a:p>
          <a:p>
            <a:pPr marL="285750" marR="0" indent="-285750" algn="just">
              <a:spcAft>
                <a:spcPts val="600"/>
              </a:spcAft>
              <a:buFont typeface="Wingdings" panose="05000000000000000000" pitchFamily="2" charset="2"/>
              <a:buChar char="ü"/>
            </a:pPr>
            <a:r>
              <a:rPr lang="en-U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Consider tactical allocations to </a:t>
            </a:r>
            <a:r>
              <a:rPr lang="en-US" sz="1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undervalued China-linked ETFs </a:t>
            </a:r>
            <a:r>
              <a:rPr lang="en-U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or stocks like FXI, MCHI, and KWEB that present buying opportunities, but remain selective.</a:t>
            </a:r>
          </a:p>
        </p:txBody>
      </p:sp>
    </p:spTree>
    <p:extLst>
      <p:ext uri="{BB962C8B-B14F-4D97-AF65-F5344CB8AC3E}">
        <p14:creationId xmlns:p14="http://schemas.microsoft.com/office/powerpoint/2010/main" val="336578214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521B26-F33E-9100-1900-A0339A281F2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920BC2C-A051-2A66-5A74-50CCF5A4C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019EF7B7-4070-1478-335A-123ECA18C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06D0F1F0-52C5-1A94-8080-D3C436E6C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FE71BEB-9C8B-261D-2104-28E0BAABE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8206A493-2BA9-C857-E2CD-2C6544F8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rist watch closeup">
            <a:extLst>
              <a:ext uri="{FF2B5EF4-FFF2-40B4-BE49-F238E27FC236}">
                <a16:creationId xmlns:a16="http://schemas.microsoft.com/office/drawing/2014/main" id="{9D55B213-D716-2835-A284-EF8057C318C8}"/>
              </a:ext>
            </a:extLst>
          </p:cNvPr>
          <p:cNvPicPr>
            <a:picLocks noGrp="1" noRot="1" noChangeAspect="1" noMove="1" noResize="1" noEditPoints="1" noAdjustHandles="1" noChangeArrowheads="1" noChangeShapeType="1" noCrop="1"/>
          </p:cNvPicPr>
          <p:nvPr/>
        </p:nvPicPr>
        <p:blipFill>
          <a:blip r:embed="rId3">
            <a:duotone>
              <a:schemeClr val="bg2">
                <a:shade val="45000"/>
                <a:satMod val="135000"/>
              </a:schemeClr>
              <a:prstClr val="white"/>
            </a:duotone>
            <a:alphaModFix amt="35000"/>
          </a:blip>
          <a:srcRect t="15730"/>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81674C3F-680B-3692-85A9-02482FCCDF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FF9F7C44-CDDD-A08C-6989-52AB5978E2B1}"/>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global NEWS update</a:t>
            </a:r>
          </a:p>
        </p:txBody>
      </p:sp>
      <p:grpSp>
        <p:nvGrpSpPr>
          <p:cNvPr id="23" name="Group 22">
            <a:extLst>
              <a:ext uri="{FF2B5EF4-FFF2-40B4-BE49-F238E27FC236}">
                <a16:creationId xmlns:a16="http://schemas.microsoft.com/office/drawing/2014/main" id="{1A49402B-BBA9-D27C-B675-6A1ACFC45F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4" name="Rectangle 23">
              <a:extLst>
                <a:ext uri="{FF2B5EF4-FFF2-40B4-BE49-F238E27FC236}">
                  <a16:creationId xmlns:a16="http://schemas.microsoft.com/office/drawing/2014/main" id="{27FBCF21-BAF0-12BE-FC77-E48DC5B1F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99C1A459-5672-3675-4C2F-D8EAF2A61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E78561DB-84E2-DA72-22DE-46BFA8B19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extBox 1">
            <a:extLst>
              <a:ext uri="{FF2B5EF4-FFF2-40B4-BE49-F238E27FC236}">
                <a16:creationId xmlns:a16="http://schemas.microsoft.com/office/drawing/2014/main" id="{595EE9F6-D1EC-6847-CA90-9F3E42D0830C}"/>
              </a:ext>
            </a:extLst>
          </p:cNvPr>
          <p:cNvSpPr txBox="1"/>
          <p:nvPr/>
        </p:nvSpPr>
        <p:spPr>
          <a:xfrm>
            <a:off x="434149" y="2032455"/>
            <a:ext cx="11305181" cy="160043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marR="0" lvl="0" algn="ctr">
              <a:tabLst>
                <a:tab pos="457200" algn="l"/>
              </a:tabLst>
            </a:pP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ECB-PBOC Swap Extension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sz="1600" dirty="0">
                <a:solidFill>
                  <a:schemeClr val="accent1"/>
                </a:solidFill>
              </a:rPr>
              <a:t>The European Central Bank (ECB) and China’s People’s Bank of China extended their bilateral currency swap line, enabling up to €45 billion in euros or ¥350 billion renminbi in backstop liquidity, for another three years, now set to run until October 8, 2028. Originally launched in 2013 and renewed in 2016, 2019, and 2022, this facility remains unchanged in its terms. It serves as a safety valve, ensuring euro-area banks can access renminbi in a pinch, especially during sudden market disruptions, and underscores the ongoing importance of euro-China financial synergy.</a:t>
            </a:r>
          </a:p>
        </p:txBody>
      </p:sp>
      <p:sp>
        <p:nvSpPr>
          <p:cNvPr id="9" name="TextBox 8">
            <a:extLst>
              <a:ext uri="{FF2B5EF4-FFF2-40B4-BE49-F238E27FC236}">
                <a16:creationId xmlns:a16="http://schemas.microsoft.com/office/drawing/2014/main" id="{ABA79CF2-5DFC-2FFE-57BA-BFB10DE89CEE}"/>
              </a:ext>
            </a:extLst>
          </p:cNvPr>
          <p:cNvSpPr txBox="1"/>
          <p:nvPr/>
        </p:nvSpPr>
        <p:spPr>
          <a:xfrm>
            <a:off x="446534" y="4222089"/>
            <a:ext cx="5772341" cy="204671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marL="0" algn="just">
              <a:spcAft>
                <a:spcPts val="600"/>
              </a:spcAft>
            </a:pPr>
            <a:r>
              <a:rPr lang="en-US" sz="1600" b="1" dirty="0">
                <a:solidFill>
                  <a:srgbClr val="002060"/>
                </a:solidFill>
                <a:latin typeface="Calibri" panose="020F0502020204030204" pitchFamily="34" charset="0"/>
                <a:cs typeface="Times New Roman" panose="02020603050405020304" pitchFamily="18" charset="0"/>
              </a:rPr>
              <a:t>What It Means</a:t>
            </a:r>
            <a:endParaRPr lang="en-US" sz="1600" dirty="0">
              <a:solidFill>
                <a:srgbClr val="002060"/>
              </a:solidFill>
              <a:latin typeface="Calibri" panose="020F0502020204030204" pitchFamily="34" charset="0"/>
              <a:cs typeface="Times New Roman" panose="02020603050405020304" pitchFamily="18" charset="0"/>
            </a:endParaRPr>
          </a:p>
          <a:p>
            <a:pPr marL="285750" indent="-285750" algn="just">
              <a:spcAft>
                <a:spcPts val="600"/>
              </a:spcAft>
              <a:buFont typeface="Wingdings" panose="05000000000000000000" pitchFamily="2" charset="2"/>
              <a:buChar char="ü"/>
            </a:pPr>
            <a:r>
              <a:rPr lang="en-US" sz="1600" dirty="0">
                <a:solidFill>
                  <a:srgbClr val="002060"/>
                </a:solidFill>
                <a:latin typeface="Calibri" panose="020F0502020204030204" pitchFamily="34" charset="0"/>
                <a:cs typeface="Times New Roman" panose="02020603050405020304" pitchFamily="18" charset="0"/>
              </a:rPr>
              <a:t>Continuity with purpose; no surprises, just consistent risk planning that bolsters cross-border stability.</a:t>
            </a:r>
          </a:p>
          <a:p>
            <a:pPr marL="285750" indent="-285750" algn="just">
              <a:spcAft>
                <a:spcPts val="600"/>
              </a:spcAft>
              <a:buFont typeface="Wingdings" panose="05000000000000000000" pitchFamily="2" charset="2"/>
              <a:buChar char="ü"/>
            </a:pPr>
            <a:r>
              <a:rPr lang="en-US" sz="1600" dirty="0">
                <a:solidFill>
                  <a:srgbClr val="002060"/>
                </a:solidFill>
                <a:latin typeface="Calibri" panose="020F0502020204030204" pitchFamily="34" charset="0"/>
                <a:cs typeface="Times New Roman" panose="02020603050405020304" pitchFamily="18" charset="0"/>
              </a:rPr>
              <a:t>Signals vigilance, even as markets calm, central banks keep the safety net ready.</a:t>
            </a:r>
          </a:p>
          <a:p>
            <a:pPr marL="285750" indent="-285750" algn="just">
              <a:spcAft>
                <a:spcPts val="600"/>
              </a:spcAft>
              <a:buFont typeface="Wingdings" panose="05000000000000000000" pitchFamily="2" charset="2"/>
              <a:buChar char="ü"/>
            </a:pPr>
            <a:r>
              <a:rPr lang="en-US" sz="1600" dirty="0">
                <a:solidFill>
                  <a:srgbClr val="002060"/>
                </a:solidFill>
                <a:latin typeface="Calibri" panose="020F0502020204030204" pitchFamily="34" charset="0"/>
                <a:cs typeface="Times New Roman" panose="02020603050405020304" pitchFamily="18" charset="0"/>
              </a:rPr>
              <a:t>Reinforces systemic resilience, especially given active trade and investment flows between the eurozone and China.</a:t>
            </a:r>
          </a:p>
        </p:txBody>
      </p:sp>
      <p:sp>
        <p:nvSpPr>
          <p:cNvPr id="10" name="TextBox 9">
            <a:extLst>
              <a:ext uri="{FF2B5EF4-FFF2-40B4-BE49-F238E27FC236}">
                <a16:creationId xmlns:a16="http://schemas.microsoft.com/office/drawing/2014/main" id="{6558BFCA-6F5A-836A-CBA5-C7F7C3E23A78}"/>
              </a:ext>
            </a:extLst>
          </p:cNvPr>
          <p:cNvSpPr txBox="1"/>
          <p:nvPr/>
        </p:nvSpPr>
        <p:spPr>
          <a:xfrm>
            <a:off x="6423661" y="3975868"/>
            <a:ext cx="5315669" cy="253915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just">
              <a:spcAft>
                <a:spcPts val="600"/>
              </a:spcAft>
            </a:pPr>
            <a:r>
              <a:rPr lang="en-US"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Investor Insights</a:t>
            </a:r>
          </a:p>
          <a:p>
            <a:pPr marL="285750" marR="0" indent="-285750" algn="just">
              <a:spcAft>
                <a:spcPts val="600"/>
              </a:spcAft>
              <a:buFont typeface="Wingdings" panose="05000000000000000000" pitchFamily="2" charset="2"/>
              <a:buChar char="ü"/>
            </a:pPr>
            <a:r>
              <a:rPr lang="en-U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If volatility flares, this swap line is a backstop that could soften the swing and keep funding channels open.</a:t>
            </a:r>
          </a:p>
          <a:p>
            <a:pPr marL="285750" marR="0" indent="-285750" algn="just">
              <a:spcAft>
                <a:spcPts val="600"/>
              </a:spcAft>
              <a:buFont typeface="Wingdings" panose="05000000000000000000" pitchFamily="2" charset="2"/>
              <a:buChar char="ü"/>
            </a:pPr>
            <a:r>
              <a:rPr lang="en-U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 pullback in renminbi turbulence might follow, helping manage rates and mitigating shocks for euro-denominated players in trade-heavy sectors.</a:t>
            </a:r>
          </a:p>
          <a:p>
            <a:pPr marL="285750" marR="0" indent="-285750" algn="just">
              <a:spcAft>
                <a:spcPts val="600"/>
              </a:spcAft>
              <a:buFont typeface="Wingdings" panose="05000000000000000000" pitchFamily="2" charset="2"/>
              <a:buChar char="ü"/>
            </a:pPr>
            <a:r>
              <a:rPr lang="en-U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Assets/portfolios with strong China-euro exposure just got a subtle risk-mitigation boost. That doesn’t eliminate risk, but it thins it out.</a:t>
            </a:r>
          </a:p>
        </p:txBody>
      </p:sp>
    </p:spTree>
    <p:extLst>
      <p:ext uri="{BB962C8B-B14F-4D97-AF65-F5344CB8AC3E}">
        <p14:creationId xmlns:p14="http://schemas.microsoft.com/office/powerpoint/2010/main" val="216839197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ectangle 57">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Rectangle 59">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Rectangle 61">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64" name="Rectangle 63">
            <a:extLst>
              <a:ext uri="{FF2B5EF4-FFF2-40B4-BE49-F238E27FC236}">
                <a16:creationId xmlns:a16="http://schemas.microsoft.com/office/drawing/2014/main" id="{EECC1BA8-D744-4BAD-B3FB-227CB5EA7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33F850-6048-30E9-8074-7529C19905B6}"/>
              </a:ext>
            </a:extLst>
          </p:cNvPr>
          <p:cNvSpPr>
            <a:spLocks noGrp="1"/>
          </p:cNvSpPr>
          <p:nvPr>
            <p:ph type="title"/>
          </p:nvPr>
        </p:nvSpPr>
        <p:spPr>
          <a:xfrm>
            <a:off x="446532" y="4411763"/>
            <a:ext cx="10993549" cy="1475013"/>
          </a:xfrm>
        </p:spPr>
        <p:txBody>
          <a:bodyPr vert="horz" lIns="91440" tIns="45720" rIns="91440" bIns="45720" rtlCol="0" anchor="b">
            <a:normAutofit/>
          </a:bodyPr>
          <a:lstStyle/>
          <a:p>
            <a:r>
              <a:rPr lang="en-US" sz="4800" dirty="0"/>
              <a:t>LOCAL MARKET UPDATES</a:t>
            </a:r>
          </a:p>
        </p:txBody>
      </p:sp>
      <p:grpSp>
        <p:nvGrpSpPr>
          <p:cNvPr id="66" name="Group 65">
            <a:extLst>
              <a:ext uri="{FF2B5EF4-FFF2-40B4-BE49-F238E27FC236}">
                <a16:creationId xmlns:a16="http://schemas.microsoft.com/office/drawing/2014/main" id="{7587C8C6-99DF-4425-A538-D09A9D1B3E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67" name="Rectangle 66">
              <a:extLst>
                <a:ext uri="{FF2B5EF4-FFF2-40B4-BE49-F238E27FC236}">
                  <a16:creationId xmlns:a16="http://schemas.microsoft.com/office/drawing/2014/main" id="{13577C85-ACDD-4AC9-B9DE-87144E7C28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Rectangle 67">
              <a:extLst>
                <a:ext uri="{FF2B5EF4-FFF2-40B4-BE49-F238E27FC236}">
                  <a16:creationId xmlns:a16="http://schemas.microsoft.com/office/drawing/2014/main" id="{9CBB29A9-875F-4717-9BF0-B32607BDB5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Rectangle 68">
              <a:extLst>
                <a:ext uri="{FF2B5EF4-FFF2-40B4-BE49-F238E27FC236}">
                  <a16:creationId xmlns:a16="http://schemas.microsoft.com/office/drawing/2014/main" id="{5B2262C7-8345-45F0-93F8-44E06947B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30" name="Picture 29" descr="Data displayed on screen">
            <a:extLst>
              <a:ext uri="{FF2B5EF4-FFF2-40B4-BE49-F238E27FC236}">
                <a16:creationId xmlns:a16="http://schemas.microsoft.com/office/drawing/2014/main" id="{44F6E1FB-8B2E-6FBC-E257-75C7A61BA2FA}"/>
              </a:ext>
            </a:extLst>
          </p:cNvPr>
          <p:cNvPicPr>
            <a:picLocks noChangeAspect="1"/>
          </p:cNvPicPr>
          <p:nvPr/>
        </p:nvPicPr>
        <p:blipFill rotWithShape="1">
          <a:blip r:embed="rId2"/>
          <a:srcRect t="26402" r="-1" b="26403"/>
          <a:stretch/>
        </p:blipFill>
        <p:spPr>
          <a:xfrm>
            <a:off x="446532" y="599725"/>
            <a:ext cx="11292143" cy="3557252"/>
          </a:xfrm>
          <a:prstGeom prst="rect">
            <a:avLst/>
          </a:prstGeom>
        </p:spPr>
      </p:pic>
    </p:spTree>
    <p:extLst>
      <p:ext uri="{BB962C8B-B14F-4D97-AF65-F5344CB8AC3E}">
        <p14:creationId xmlns:p14="http://schemas.microsoft.com/office/powerpoint/2010/main" val="4065817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Dividend">
  <a:themeElements>
    <a:clrScheme name="Moran Capital">
      <a:dk1>
        <a:sysClr val="windowText" lastClr="000000"/>
      </a:dk1>
      <a:lt1>
        <a:sysClr val="window" lastClr="FFFFFF"/>
      </a:lt1>
      <a:dk2>
        <a:srgbClr val="17406D"/>
      </a:dk2>
      <a:lt2>
        <a:srgbClr val="DBEFF9"/>
      </a:lt2>
      <a:accent1>
        <a:srgbClr val="002060"/>
      </a:accent1>
      <a:accent2>
        <a:srgbClr val="0070C0"/>
      </a:accent2>
      <a:accent3>
        <a:srgbClr val="9BA0A2"/>
      </a:accent3>
      <a:accent4>
        <a:srgbClr val="F1331F"/>
      </a:accent4>
      <a:accent5>
        <a:srgbClr val="FC847C"/>
      </a:accent5>
      <a:accent6>
        <a:srgbClr val="E5DCDC"/>
      </a:accent6>
      <a:hlink>
        <a:srgbClr val="17406D"/>
      </a:hlink>
      <a:folHlink>
        <a:srgbClr val="85DFD0"/>
      </a:folHlink>
    </a:clrScheme>
    <a:fontScheme name="Movers Guide">
      <a:majorFont>
        <a:latin typeface="Gill Sans MT"/>
        <a:ea typeface=""/>
        <a:cs typeface=""/>
      </a:majorFont>
      <a:minorFont>
        <a:latin typeface="Gill Sans MT"/>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TM03457464[[fn=Dividend]]</Template>
  <TotalTime>35515</TotalTime>
  <Words>2682</Words>
  <Application>Microsoft Office PowerPoint</Application>
  <PresentationFormat>Widescreen</PresentationFormat>
  <Paragraphs>160</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DeepSeek-CJK-patch</vt:lpstr>
      <vt:lpstr>Gill Sans MT</vt:lpstr>
      <vt:lpstr>Wingdings</vt:lpstr>
      <vt:lpstr>Wingdings 2</vt:lpstr>
      <vt:lpstr>Dividend</vt:lpstr>
      <vt:lpstr>MARKET UPDATES PRESENTATION</vt:lpstr>
      <vt:lpstr> GLOBAL MARKET UPDATES</vt:lpstr>
      <vt:lpstr>Global Currency market</vt:lpstr>
      <vt:lpstr>Global EQUITY MARKET</vt:lpstr>
      <vt:lpstr>Global FIXED INCOME market</vt:lpstr>
      <vt:lpstr>COMMODITIES MARKET</vt:lpstr>
      <vt:lpstr>global NEWS update</vt:lpstr>
      <vt:lpstr>global NEWS update</vt:lpstr>
      <vt:lpstr>LOCAL MARKET UPDATES</vt:lpstr>
      <vt:lpstr>Local Currency market</vt:lpstr>
      <vt:lpstr>Local EQUITY MARKET</vt:lpstr>
      <vt:lpstr>major players, top performers &amp; corporate actions</vt:lpstr>
      <vt:lpstr>FIXED INCOME market:  T-bills</vt:lpstr>
      <vt:lpstr>FIXED INCOME market:  Euro-bonds</vt:lpstr>
      <vt:lpstr>Local NEWS</vt:lpstr>
      <vt:lpstr>Local NEWS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ENIGMA STRATEGY</dc:title>
  <dc:creator>HP</dc:creator>
  <cp:lastModifiedBy>Kenneth Gachaga</cp:lastModifiedBy>
  <cp:revision>1996</cp:revision>
  <dcterms:created xsi:type="dcterms:W3CDTF">2023-09-05T13:29:43Z</dcterms:created>
  <dcterms:modified xsi:type="dcterms:W3CDTF">2025-09-19T08:29:55Z</dcterms:modified>
</cp:coreProperties>
</file>